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473" r:id="rId2"/>
    <p:sldId id="318" r:id="rId3"/>
    <p:sldId id="308" r:id="rId4"/>
    <p:sldId id="322" r:id="rId5"/>
    <p:sldId id="336" r:id="rId6"/>
    <p:sldId id="315" r:id="rId7"/>
    <p:sldId id="316" r:id="rId8"/>
    <p:sldId id="326" r:id="rId9"/>
    <p:sldId id="319" r:id="rId10"/>
    <p:sldId id="260" r:id="rId11"/>
    <p:sldId id="262" r:id="rId12"/>
    <p:sldId id="261" r:id="rId13"/>
    <p:sldId id="266" r:id="rId14"/>
    <p:sldId id="273" r:id="rId15"/>
    <p:sldId id="263" r:id="rId16"/>
    <p:sldId id="270" r:id="rId17"/>
    <p:sldId id="271" r:id="rId18"/>
    <p:sldId id="276" r:id="rId19"/>
    <p:sldId id="272" r:id="rId20"/>
    <p:sldId id="277" r:id="rId21"/>
    <p:sldId id="321" r:id="rId22"/>
    <p:sldId id="264" r:id="rId23"/>
    <p:sldId id="274" r:id="rId24"/>
    <p:sldId id="323" r:id="rId25"/>
    <p:sldId id="269" r:id="rId26"/>
    <p:sldId id="324" r:id="rId27"/>
    <p:sldId id="275" r:id="rId28"/>
    <p:sldId id="278" r:id="rId29"/>
    <p:sldId id="325"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29" autoAdjust="0"/>
    <p:restoredTop sz="79742" autoAdjust="0"/>
  </p:normalViewPr>
  <p:slideViewPr>
    <p:cSldViewPr snapToGrid="0">
      <p:cViewPr varScale="1">
        <p:scale>
          <a:sx n="58" d="100"/>
          <a:sy n="58" d="100"/>
        </p:scale>
        <p:origin x="168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F9D8C2-53B3-43B8-B34A-EACDFC6D9DB5}" type="datetimeFigureOut">
              <a:rPr lang="en-GB" smtClean="0"/>
              <a:t>26/01/2021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87D381-0BC7-4D4A-857D-137094096771}" type="slidenum">
              <a:rPr lang="en-GB" smtClean="0"/>
              <a:t>‹#›</a:t>
            </a:fld>
            <a:endParaRPr lang="en-GB"/>
          </a:p>
        </p:txBody>
      </p:sp>
    </p:spTree>
    <p:extLst>
      <p:ext uri="{BB962C8B-B14F-4D97-AF65-F5344CB8AC3E}">
        <p14:creationId xmlns:p14="http://schemas.microsoft.com/office/powerpoint/2010/main" val="1746270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Slide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Recap of last week; an overview of out playground in different wind directions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Setting boundaries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Terrain &amp; </a:t>
            </a:r>
            <a:r>
              <a:rPr lang="en-GB" dirty="0" err="1"/>
              <a:t>landout</a:t>
            </a:r>
            <a:r>
              <a:rPr lang="en-GB" dirty="0"/>
              <a:t> options/Phil Dolan has updated the </a:t>
            </a:r>
            <a:r>
              <a:rPr lang="en-GB" dirty="0" err="1"/>
              <a:t>Aboyne</a:t>
            </a:r>
            <a:r>
              <a:rPr lang="en-GB" dirty="0"/>
              <a:t> database of the </a:t>
            </a:r>
            <a:r>
              <a:rPr lang="en-GB" dirty="0" err="1"/>
              <a:t>Portmoak</a:t>
            </a:r>
            <a:r>
              <a:rPr lang="en-GB" dirty="0"/>
              <a:t> area. Will appear on the SGU website soon. Perhaps  somebody could do it for </a:t>
            </a:r>
            <a:r>
              <a:rPr lang="en-GB" dirty="0" err="1"/>
              <a:t>Aboyne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Setting boundaries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Risk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Handling  cloud and descending.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 Operating height band: 8000’-10,000’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Q: Winch or aerotow: aerotow. Can get it off the ridge but aerotows are quicker to get going.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Text Book wave at Loch Tay looking SW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Actually quite rare conditions.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07</a:t>
            </a:r>
            <a:r>
              <a:rPr lang="en-GB" baseline="0" dirty="0"/>
              <a:t> 10 2011 592km</a:t>
            </a:r>
            <a:endParaRPr lang="en-GB" dirty="0"/>
          </a:p>
          <a:p>
            <a:endParaRPr lang="en-GB" dirty="0"/>
          </a:p>
        </p:txBody>
      </p:sp>
      <p:sp>
        <p:nvSpPr>
          <p:cNvPr id="4" name="Slide Number Placeholder 3"/>
          <p:cNvSpPr>
            <a:spLocks noGrp="1"/>
          </p:cNvSpPr>
          <p:nvPr>
            <p:ph type="sldNum" sz="quarter" idx="5"/>
          </p:nvPr>
        </p:nvSpPr>
        <p:spPr/>
        <p:txBody>
          <a:bodyPr/>
          <a:lstStyle/>
          <a:p>
            <a:fld id="{CAF75C04-B5D0-4F0D-A9EB-CD8456996484}" type="slidenum">
              <a:rPr lang="en-GB" smtClean="0"/>
              <a:t>1</a:t>
            </a:fld>
            <a:endParaRPr lang="en-GB"/>
          </a:p>
        </p:txBody>
      </p:sp>
    </p:spTree>
    <p:extLst>
      <p:ext uri="{BB962C8B-B14F-4D97-AF65-F5344CB8AC3E}">
        <p14:creationId xmlns:p14="http://schemas.microsoft.com/office/powerpoint/2010/main" val="3070804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10</a:t>
            </a:r>
          </a:p>
          <a:p>
            <a:r>
              <a:rPr lang="en-GB" dirty="0"/>
              <a:t>12 Km : 7days</a:t>
            </a:r>
          </a:p>
          <a:p>
            <a:r>
              <a:rPr lang="en-GB" dirty="0"/>
              <a:t>4Km    : 3 days</a:t>
            </a:r>
          </a:p>
          <a:p>
            <a:r>
              <a:rPr lang="en-GB" dirty="0"/>
              <a:t>2Km    : 2 days: will not get the actual day until around 0800</a:t>
            </a:r>
          </a:p>
          <a:p>
            <a:endParaRPr lang="en-GB" dirty="0"/>
          </a:p>
        </p:txBody>
      </p:sp>
      <p:sp>
        <p:nvSpPr>
          <p:cNvPr id="4" name="Slide Number Placeholder 3"/>
          <p:cNvSpPr>
            <a:spLocks noGrp="1"/>
          </p:cNvSpPr>
          <p:nvPr>
            <p:ph type="sldNum" sz="quarter" idx="5"/>
          </p:nvPr>
        </p:nvSpPr>
        <p:spPr/>
        <p:txBody>
          <a:bodyPr/>
          <a:lstStyle/>
          <a:p>
            <a:fld id="{FB87D381-0BC7-4D4A-857D-137094096771}" type="slidenum">
              <a:rPr lang="en-GB" smtClean="0"/>
              <a:t>10</a:t>
            </a:fld>
            <a:endParaRPr lang="en-GB"/>
          </a:p>
        </p:txBody>
      </p:sp>
    </p:spTree>
    <p:extLst>
      <p:ext uri="{BB962C8B-B14F-4D97-AF65-F5344CB8AC3E}">
        <p14:creationId xmlns:p14="http://schemas.microsoft.com/office/powerpoint/2010/main" val="3495258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11</a:t>
            </a:r>
          </a:p>
          <a:p>
            <a:r>
              <a:rPr lang="en-GB" dirty="0"/>
              <a:t>Last semi decent wave day: 0900: 700hpa Sat 11</a:t>
            </a:r>
            <a:r>
              <a:rPr lang="en-GB" baseline="30000" dirty="0"/>
              <a:t>th</a:t>
            </a:r>
            <a:r>
              <a:rPr lang="en-GB" dirty="0"/>
              <a:t> April</a:t>
            </a:r>
          </a:p>
          <a:p>
            <a:r>
              <a:rPr lang="en-GB" dirty="0"/>
              <a:t>Get </a:t>
            </a:r>
            <a:r>
              <a:rPr lang="en-GB" dirty="0" err="1"/>
              <a:t>tephigrams</a:t>
            </a:r>
            <a:r>
              <a:rPr lang="en-GB" dirty="0"/>
              <a:t> from pages top right</a:t>
            </a:r>
          </a:p>
        </p:txBody>
      </p:sp>
      <p:sp>
        <p:nvSpPr>
          <p:cNvPr id="4" name="Slide Number Placeholder 3"/>
          <p:cNvSpPr>
            <a:spLocks noGrp="1"/>
          </p:cNvSpPr>
          <p:nvPr>
            <p:ph type="sldNum" sz="quarter" idx="5"/>
          </p:nvPr>
        </p:nvSpPr>
        <p:spPr/>
        <p:txBody>
          <a:bodyPr/>
          <a:lstStyle/>
          <a:p>
            <a:fld id="{FB87D381-0BC7-4D4A-857D-137094096771}" type="slidenum">
              <a:rPr lang="en-GB" smtClean="0"/>
              <a:t>11</a:t>
            </a:fld>
            <a:endParaRPr lang="en-GB"/>
          </a:p>
        </p:txBody>
      </p:sp>
    </p:spTree>
    <p:extLst>
      <p:ext uri="{BB962C8B-B14F-4D97-AF65-F5344CB8AC3E}">
        <p14:creationId xmlns:p14="http://schemas.microsoft.com/office/powerpoint/2010/main" val="3716057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87D381-0BC7-4D4A-857D-137094096771}" type="slidenum">
              <a:rPr lang="en-GB" smtClean="0"/>
              <a:t>12</a:t>
            </a:fld>
            <a:endParaRPr lang="en-GB"/>
          </a:p>
        </p:txBody>
      </p:sp>
    </p:spTree>
    <p:extLst>
      <p:ext uri="{BB962C8B-B14F-4D97-AF65-F5344CB8AC3E}">
        <p14:creationId xmlns:p14="http://schemas.microsoft.com/office/powerpoint/2010/main" val="820883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13</a:t>
            </a:r>
          </a:p>
          <a:p>
            <a:r>
              <a:rPr lang="en-GB" dirty="0"/>
              <a:t>Rasp now does not have the option to draw a task</a:t>
            </a:r>
          </a:p>
        </p:txBody>
      </p:sp>
      <p:sp>
        <p:nvSpPr>
          <p:cNvPr id="4" name="Slide Number Placeholder 3"/>
          <p:cNvSpPr>
            <a:spLocks noGrp="1"/>
          </p:cNvSpPr>
          <p:nvPr>
            <p:ph type="sldNum" sz="quarter" idx="5"/>
          </p:nvPr>
        </p:nvSpPr>
        <p:spPr/>
        <p:txBody>
          <a:bodyPr/>
          <a:lstStyle/>
          <a:p>
            <a:fld id="{FB87D381-0BC7-4D4A-857D-137094096771}" type="slidenum">
              <a:rPr lang="en-GB" smtClean="0"/>
              <a:t>13</a:t>
            </a:fld>
            <a:endParaRPr lang="en-GB"/>
          </a:p>
        </p:txBody>
      </p:sp>
    </p:spTree>
    <p:extLst>
      <p:ext uri="{BB962C8B-B14F-4D97-AF65-F5344CB8AC3E}">
        <p14:creationId xmlns:p14="http://schemas.microsoft.com/office/powerpoint/2010/main" val="3649326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14</a:t>
            </a:r>
          </a:p>
          <a:p>
            <a:r>
              <a:rPr lang="en-GB" dirty="0"/>
              <a:t>Approximately 1200L</a:t>
            </a:r>
          </a:p>
        </p:txBody>
      </p:sp>
      <p:sp>
        <p:nvSpPr>
          <p:cNvPr id="4" name="Slide Number Placeholder 3"/>
          <p:cNvSpPr>
            <a:spLocks noGrp="1"/>
          </p:cNvSpPr>
          <p:nvPr>
            <p:ph type="sldNum" sz="quarter" idx="5"/>
          </p:nvPr>
        </p:nvSpPr>
        <p:spPr/>
        <p:txBody>
          <a:bodyPr/>
          <a:lstStyle/>
          <a:p>
            <a:fld id="{FB87D381-0BC7-4D4A-857D-137094096771}" type="slidenum">
              <a:rPr lang="en-GB" smtClean="0"/>
              <a:t>14</a:t>
            </a:fld>
            <a:endParaRPr lang="en-GB"/>
          </a:p>
        </p:txBody>
      </p:sp>
    </p:spTree>
    <p:extLst>
      <p:ext uri="{BB962C8B-B14F-4D97-AF65-F5344CB8AC3E}">
        <p14:creationId xmlns:p14="http://schemas.microsoft.com/office/powerpoint/2010/main" val="3427899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15</a:t>
            </a:r>
          </a:p>
          <a:p>
            <a:r>
              <a:rPr lang="en-GB" dirty="0"/>
              <a:t>Cloud Streeting &amp; possible wave bars</a:t>
            </a:r>
          </a:p>
        </p:txBody>
      </p:sp>
      <p:sp>
        <p:nvSpPr>
          <p:cNvPr id="4" name="Slide Number Placeholder 3"/>
          <p:cNvSpPr>
            <a:spLocks noGrp="1"/>
          </p:cNvSpPr>
          <p:nvPr>
            <p:ph type="sldNum" sz="quarter" idx="5"/>
          </p:nvPr>
        </p:nvSpPr>
        <p:spPr/>
        <p:txBody>
          <a:bodyPr/>
          <a:lstStyle/>
          <a:p>
            <a:fld id="{FB87D381-0BC7-4D4A-857D-137094096771}" type="slidenum">
              <a:rPr lang="en-GB" smtClean="0"/>
              <a:t>15</a:t>
            </a:fld>
            <a:endParaRPr lang="en-GB"/>
          </a:p>
        </p:txBody>
      </p:sp>
    </p:spTree>
    <p:extLst>
      <p:ext uri="{BB962C8B-B14F-4D97-AF65-F5344CB8AC3E}">
        <p14:creationId xmlns:p14="http://schemas.microsoft.com/office/powerpoint/2010/main" val="1070094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17</a:t>
            </a:r>
          </a:p>
          <a:p>
            <a:r>
              <a:rPr lang="en-GB" dirty="0"/>
              <a:t>0900: Wind 262/33kts at 2600’ dropping to 10kts at 7500’ increasing 50kts 25,000’ </a:t>
            </a:r>
          </a:p>
        </p:txBody>
      </p:sp>
      <p:sp>
        <p:nvSpPr>
          <p:cNvPr id="4" name="Slide Number Placeholder 3"/>
          <p:cNvSpPr>
            <a:spLocks noGrp="1"/>
          </p:cNvSpPr>
          <p:nvPr>
            <p:ph type="sldNum" sz="quarter" idx="5"/>
          </p:nvPr>
        </p:nvSpPr>
        <p:spPr/>
        <p:txBody>
          <a:bodyPr/>
          <a:lstStyle/>
          <a:p>
            <a:fld id="{FB87D381-0BC7-4D4A-857D-137094096771}" type="slidenum">
              <a:rPr lang="en-GB" smtClean="0"/>
              <a:t>17</a:t>
            </a:fld>
            <a:endParaRPr lang="en-GB"/>
          </a:p>
        </p:txBody>
      </p:sp>
    </p:spTree>
    <p:extLst>
      <p:ext uri="{BB962C8B-B14F-4D97-AF65-F5344CB8AC3E}">
        <p14:creationId xmlns:p14="http://schemas.microsoft.com/office/powerpoint/2010/main" val="2200066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19</a:t>
            </a:r>
          </a:p>
          <a:p>
            <a:r>
              <a:rPr lang="en-GB" dirty="0"/>
              <a:t>1200L: 277/30kts at 4000’ dropping to 270/25kts at 7500’ then increasing to 50kts at 20,000’</a:t>
            </a:r>
          </a:p>
        </p:txBody>
      </p:sp>
      <p:sp>
        <p:nvSpPr>
          <p:cNvPr id="4" name="Slide Number Placeholder 3"/>
          <p:cNvSpPr>
            <a:spLocks noGrp="1"/>
          </p:cNvSpPr>
          <p:nvPr>
            <p:ph type="sldNum" sz="quarter" idx="5"/>
          </p:nvPr>
        </p:nvSpPr>
        <p:spPr/>
        <p:txBody>
          <a:bodyPr/>
          <a:lstStyle/>
          <a:p>
            <a:fld id="{FB87D381-0BC7-4D4A-857D-137094096771}" type="slidenum">
              <a:rPr lang="en-GB" smtClean="0"/>
              <a:t>19</a:t>
            </a:fld>
            <a:endParaRPr lang="en-GB"/>
          </a:p>
        </p:txBody>
      </p:sp>
    </p:spTree>
    <p:extLst>
      <p:ext uri="{BB962C8B-B14F-4D97-AF65-F5344CB8AC3E}">
        <p14:creationId xmlns:p14="http://schemas.microsoft.com/office/powerpoint/2010/main" val="3161186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20</a:t>
            </a:r>
          </a:p>
          <a:p>
            <a:r>
              <a:rPr lang="en-GB" dirty="0"/>
              <a:t>High </a:t>
            </a:r>
            <a:r>
              <a:rPr lang="en-GB" dirty="0" err="1"/>
              <a:t>topcover</a:t>
            </a:r>
            <a:r>
              <a:rPr lang="en-GB" dirty="0"/>
              <a:t> but still soarable</a:t>
            </a:r>
          </a:p>
        </p:txBody>
      </p:sp>
      <p:sp>
        <p:nvSpPr>
          <p:cNvPr id="4" name="Slide Number Placeholder 3"/>
          <p:cNvSpPr>
            <a:spLocks noGrp="1"/>
          </p:cNvSpPr>
          <p:nvPr>
            <p:ph type="sldNum" sz="quarter" idx="5"/>
          </p:nvPr>
        </p:nvSpPr>
        <p:spPr/>
        <p:txBody>
          <a:bodyPr/>
          <a:lstStyle/>
          <a:p>
            <a:fld id="{FB87D381-0BC7-4D4A-857D-137094096771}" type="slidenum">
              <a:rPr lang="en-GB" smtClean="0"/>
              <a:t>20</a:t>
            </a:fld>
            <a:endParaRPr lang="en-GB"/>
          </a:p>
        </p:txBody>
      </p:sp>
    </p:spTree>
    <p:extLst>
      <p:ext uri="{BB962C8B-B14F-4D97-AF65-F5344CB8AC3E}">
        <p14:creationId xmlns:p14="http://schemas.microsoft.com/office/powerpoint/2010/main" val="1396216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22</a:t>
            </a:r>
          </a:p>
          <a:p>
            <a:r>
              <a:rPr lang="en-GB" dirty="0"/>
              <a:t>Temperature on the ground 16°C</a:t>
            </a:r>
          </a:p>
          <a:p>
            <a:r>
              <a:rPr lang="en-GB" dirty="0"/>
              <a:t>Inversion starts at 2000’</a:t>
            </a:r>
          </a:p>
        </p:txBody>
      </p:sp>
      <p:sp>
        <p:nvSpPr>
          <p:cNvPr id="4" name="Slide Number Placeholder 3"/>
          <p:cNvSpPr>
            <a:spLocks noGrp="1"/>
          </p:cNvSpPr>
          <p:nvPr>
            <p:ph type="sldNum" sz="quarter" idx="5"/>
          </p:nvPr>
        </p:nvSpPr>
        <p:spPr/>
        <p:txBody>
          <a:bodyPr/>
          <a:lstStyle/>
          <a:p>
            <a:fld id="{FB87D381-0BC7-4D4A-857D-137094096771}" type="slidenum">
              <a:rPr lang="en-GB" smtClean="0"/>
              <a:t>22</a:t>
            </a:fld>
            <a:endParaRPr lang="en-GB"/>
          </a:p>
        </p:txBody>
      </p:sp>
    </p:spTree>
    <p:extLst>
      <p:ext uri="{BB962C8B-B14F-4D97-AF65-F5344CB8AC3E}">
        <p14:creationId xmlns:p14="http://schemas.microsoft.com/office/powerpoint/2010/main" val="436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Best G/A 1:43 at 56kts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With water ups to 68kts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Best G/A based on a 3kt rate of descent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AF75C04-B5D0-4F0D-A9EB-CD8456996484}" type="slidenum">
              <a:rPr lang="en-GB" smtClean="0"/>
              <a:t>2</a:t>
            </a:fld>
            <a:endParaRPr lang="en-GB"/>
          </a:p>
        </p:txBody>
      </p:sp>
    </p:spTree>
    <p:extLst>
      <p:ext uri="{BB962C8B-B14F-4D97-AF65-F5344CB8AC3E}">
        <p14:creationId xmlns:p14="http://schemas.microsoft.com/office/powerpoint/2010/main" val="1278827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23</a:t>
            </a:r>
          </a:p>
          <a:p>
            <a:r>
              <a:rPr lang="en-GB" dirty="0"/>
              <a:t>Also potentially a good thermal day</a:t>
            </a:r>
          </a:p>
        </p:txBody>
      </p:sp>
      <p:sp>
        <p:nvSpPr>
          <p:cNvPr id="4" name="Slide Number Placeholder 3"/>
          <p:cNvSpPr>
            <a:spLocks noGrp="1"/>
          </p:cNvSpPr>
          <p:nvPr>
            <p:ph type="sldNum" sz="quarter" idx="5"/>
          </p:nvPr>
        </p:nvSpPr>
        <p:spPr/>
        <p:txBody>
          <a:bodyPr/>
          <a:lstStyle/>
          <a:p>
            <a:fld id="{FB87D381-0BC7-4D4A-857D-137094096771}" type="slidenum">
              <a:rPr lang="en-GB" smtClean="0"/>
              <a:t>23</a:t>
            </a:fld>
            <a:endParaRPr lang="en-GB"/>
          </a:p>
        </p:txBody>
      </p:sp>
    </p:spTree>
    <p:extLst>
      <p:ext uri="{BB962C8B-B14F-4D97-AF65-F5344CB8AC3E}">
        <p14:creationId xmlns:p14="http://schemas.microsoft.com/office/powerpoint/2010/main" val="4055475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FB87D381-0BC7-4D4A-857D-137094096771}" type="slidenum">
              <a:rPr lang="en-GB" smtClean="0"/>
              <a:t>24</a:t>
            </a:fld>
            <a:endParaRPr lang="en-GB"/>
          </a:p>
        </p:txBody>
      </p:sp>
    </p:spTree>
    <p:extLst>
      <p:ext uri="{BB962C8B-B14F-4D97-AF65-F5344CB8AC3E}">
        <p14:creationId xmlns:p14="http://schemas.microsoft.com/office/powerpoint/2010/main" val="3120650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25</a:t>
            </a:r>
          </a:p>
          <a:p>
            <a:r>
              <a:rPr lang="en-GB" dirty="0"/>
              <a:t>Weak in the A9 valley</a:t>
            </a:r>
          </a:p>
        </p:txBody>
      </p:sp>
      <p:sp>
        <p:nvSpPr>
          <p:cNvPr id="4" name="Slide Number Placeholder 3"/>
          <p:cNvSpPr>
            <a:spLocks noGrp="1"/>
          </p:cNvSpPr>
          <p:nvPr>
            <p:ph type="sldNum" sz="quarter" idx="5"/>
          </p:nvPr>
        </p:nvSpPr>
        <p:spPr/>
        <p:txBody>
          <a:bodyPr/>
          <a:lstStyle/>
          <a:p>
            <a:fld id="{FB87D381-0BC7-4D4A-857D-137094096771}" type="slidenum">
              <a:rPr lang="en-GB" smtClean="0"/>
              <a:t>25</a:t>
            </a:fld>
            <a:endParaRPr lang="en-GB"/>
          </a:p>
        </p:txBody>
      </p:sp>
    </p:spTree>
    <p:extLst>
      <p:ext uri="{BB962C8B-B14F-4D97-AF65-F5344CB8AC3E}">
        <p14:creationId xmlns:p14="http://schemas.microsoft.com/office/powerpoint/2010/main" val="2188476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26</a:t>
            </a:r>
          </a:p>
          <a:p>
            <a:r>
              <a:rPr lang="en-GB" dirty="0"/>
              <a:t>Lift was fading to the east of Blairgowrie</a:t>
            </a:r>
          </a:p>
        </p:txBody>
      </p:sp>
      <p:sp>
        <p:nvSpPr>
          <p:cNvPr id="4" name="Slide Number Placeholder 3"/>
          <p:cNvSpPr>
            <a:spLocks noGrp="1"/>
          </p:cNvSpPr>
          <p:nvPr>
            <p:ph type="sldNum" sz="quarter" idx="5"/>
          </p:nvPr>
        </p:nvSpPr>
        <p:spPr/>
        <p:txBody>
          <a:bodyPr/>
          <a:lstStyle/>
          <a:p>
            <a:fld id="{FB87D381-0BC7-4D4A-857D-137094096771}" type="slidenum">
              <a:rPr lang="en-GB" smtClean="0"/>
              <a:t>26</a:t>
            </a:fld>
            <a:endParaRPr lang="en-GB"/>
          </a:p>
        </p:txBody>
      </p:sp>
    </p:spTree>
    <p:extLst>
      <p:ext uri="{BB962C8B-B14F-4D97-AF65-F5344CB8AC3E}">
        <p14:creationId xmlns:p14="http://schemas.microsoft.com/office/powerpoint/2010/main" val="1865379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27</a:t>
            </a:r>
          </a:p>
          <a:p>
            <a:r>
              <a:rPr lang="en-GB" dirty="0"/>
              <a:t>Slide 28</a:t>
            </a:r>
          </a:p>
          <a:p>
            <a:r>
              <a:rPr lang="en-GB" dirty="0"/>
              <a:t>On lap 1 it was a lot more cloudy .</a:t>
            </a:r>
          </a:p>
          <a:p>
            <a:r>
              <a:rPr lang="en-GB" dirty="0"/>
              <a:t>Had to route south of </a:t>
            </a:r>
            <a:r>
              <a:rPr lang="en-GB" dirty="0" err="1"/>
              <a:t>Edzell</a:t>
            </a:r>
            <a:r>
              <a:rPr lang="en-GB" dirty="0"/>
              <a:t>. Was getting trapped by the height of the </a:t>
            </a:r>
            <a:r>
              <a:rPr lang="en-GB" dirty="0" err="1"/>
              <a:t>wavebars</a:t>
            </a:r>
            <a:r>
              <a:rPr lang="en-GB" dirty="0"/>
              <a:t> and the bottom of the airway</a:t>
            </a:r>
          </a:p>
        </p:txBody>
      </p:sp>
      <p:sp>
        <p:nvSpPr>
          <p:cNvPr id="4" name="Slide Number Placeholder 3"/>
          <p:cNvSpPr>
            <a:spLocks noGrp="1"/>
          </p:cNvSpPr>
          <p:nvPr>
            <p:ph type="sldNum" sz="quarter" idx="5"/>
          </p:nvPr>
        </p:nvSpPr>
        <p:spPr/>
        <p:txBody>
          <a:bodyPr/>
          <a:lstStyle/>
          <a:p>
            <a:fld id="{FB87D381-0BC7-4D4A-857D-137094096771}" type="slidenum">
              <a:rPr lang="en-GB" smtClean="0"/>
              <a:t>27</a:t>
            </a:fld>
            <a:endParaRPr lang="en-GB"/>
          </a:p>
        </p:txBody>
      </p:sp>
    </p:spTree>
    <p:extLst>
      <p:ext uri="{BB962C8B-B14F-4D97-AF65-F5344CB8AC3E}">
        <p14:creationId xmlns:p14="http://schemas.microsoft.com/office/powerpoint/2010/main" val="1421434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28</a:t>
            </a:r>
          </a:p>
          <a:p>
            <a:r>
              <a:rPr lang="en-GB" dirty="0"/>
              <a:t>Sky drying out.</a:t>
            </a:r>
          </a:p>
          <a:p>
            <a:r>
              <a:rPr lang="en-GB" dirty="0"/>
              <a:t>Almost chucked it in at one point as the sky collapsed in the area North of Perth</a:t>
            </a:r>
          </a:p>
          <a:p>
            <a:r>
              <a:rPr lang="en-GB" dirty="0"/>
              <a:t>Chucked it in on lap 3 as the sky had turned blue., the lift was weak and I was tired so I reduced the level of risk.</a:t>
            </a:r>
          </a:p>
        </p:txBody>
      </p:sp>
      <p:sp>
        <p:nvSpPr>
          <p:cNvPr id="4" name="Slide Number Placeholder 3"/>
          <p:cNvSpPr>
            <a:spLocks noGrp="1"/>
          </p:cNvSpPr>
          <p:nvPr>
            <p:ph type="sldNum" sz="quarter" idx="5"/>
          </p:nvPr>
        </p:nvSpPr>
        <p:spPr/>
        <p:txBody>
          <a:bodyPr/>
          <a:lstStyle/>
          <a:p>
            <a:fld id="{FB87D381-0BC7-4D4A-857D-137094096771}" type="slidenum">
              <a:rPr lang="en-GB" smtClean="0"/>
              <a:t>28</a:t>
            </a:fld>
            <a:endParaRPr lang="en-GB"/>
          </a:p>
        </p:txBody>
      </p:sp>
    </p:spTree>
    <p:extLst>
      <p:ext uri="{BB962C8B-B14F-4D97-AF65-F5344CB8AC3E}">
        <p14:creationId xmlns:p14="http://schemas.microsoft.com/office/powerpoint/2010/main" val="4141980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3</a:t>
            </a:r>
          </a:p>
          <a:p>
            <a:r>
              <a:rPr lang="en-GB" dirty="0"/>
              <a:t>Polar Vortex is high up in atmosphere/ the stratosphere: 8-11km extending to 50-60km</a:t>
            </a:r>
          </a:p>
          <a:p>
            <a:r>
              <a:rPr lang="en-GB" dirty="0"/>
              <a:t>The Jetstream is usually follows  it in the troposphere . If the </a:t>
            </a:r>
            <a:r>
              <a:rPr lang="en-GB"/>
              <a:t>jetstream</a:t>
            </a:r>
            <a:r>
              <a:rPr lang="en-GB" dirty="0"/>
              <a:t> weak usually end up with cold easterlies in the winter </a:t>
            </a:r>
          </a:p>
        </p:txBody>
      </p:sp>
      <p:sp>
        <p:nvSpPr>
          <p:cNvPr id="4" name="Slide Number Placeholder 3"/>
          <p:cNvSpPr>
            <a:spLocks noGrp="1"/>
          </p:cNvSpPr>
          <p:nvPr>
            <p:ph type="sldNum" sz="quarter" idx="5"/>
          </p:nvPr>
        </p:nvSpPr>
        <p:spPr/>
        <p:txBody>
          <a:bodyPr/>
          <a:lstStyle/>
          <a:p>
            <a:fld id="{FB87D381-0BC7-4D4A-857D-137094096771}" type="slidenum">
              <a:rPr lang="en-GB" smtClean="0"/>
              <a:t>3</a:t>
            </a:fld>
            <a:endParaRPr lang="en-GB"/>
          </a:p>
        </p:txBody>
      </p:sp>
    </p:spTree>
    <p:extLst>
      <p:ext uri="{BB962C8B-B14F-4D97-AF65-F5344CB8AC3E}">
        <p14:creationId xmlns:p14="http://schemas.microsoft.com/office/powerpoint/2010/main" val="345947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4</a:t>
            </a:r>
          </a:p>
          <a:p>
            <a:r>
              <a:rPr lang="en-GB" dirty="0"/>
              <a:t>Effects of airmass.</a:t>
            </a:r>
          </a:p>
          <a:p>
            <a:r>
              <a:rPr lang="en-GB" dirty="0"/>
              <a:t>The polar front  position largely determines the type of weather we have, can go up and down with the seasons slide across the country and be up and down across the country.</a:t>
            </a:r>
          </a:p>
          <a:p>
            <a:r>
              <a:rPr lang="en-GB" dirty="0"/>
              <a:t>Types and qualities of the airmasses</a:t>
            </a:r>
          </a:p>
          <a:p>
            <a:r>
              <a:rPr lang="en-GB" dirty="0"/>
              <a:t>A bit like the oil in lava lamps or melting jellies</a:t>
            </a:r>
          </a:p>
          <a:p>
            <a:r>
              <a:rPr lang="en-GB" dirty="0"/>
              <a:t>Currently easterlies with cold polar air coming of the east</a:t>
            </a:r>
          </a:p>
          <a:p>
            <a:endParaRPr lang="en-GB" dirty="0"/>
          </a:p>
        </p:txBody>
      </p:sp>
      <p:sp>
        <p:nvSpPr>
          <p:cNvPr id="4" name="Slide Number Placeholder 3"/>
          <p:cNvSpPr>
            <a:spLocks noGrp="1"/>
          </p:cNvSpPr>
          <p:nvPr>
            <p:ph type="sldNum" sz="quarter" idx="5"/>
          </p:nvPr>
        </p:nvSpPr>
        <p:spPr/>
        <p:txBody>
          <a:bodyPr/>
          <a:lstStyle/>
          <a:p>
            <a:fld id="{D8C88215-6965-4FBD-B21A-22C21F66ABF2}" type="slidenum">
              <a:rPr lang="en-GB" smtClean="0"/>
              <a:t>4</a:t>
            </a:fld>
            <a:endParaRPr lang="en-GB"/>
          </a:p>
        </p:txBody>
      </p:sp>
    </p:spTree>
    <p:extLst>
      <p:ext uri="{BB962C8B-B14F-4D97-AF65-F5344CB8AC3E}">
        <p14:creationId xmlns:p14="http://schemas.microsoft.com/office/powerpoint/2010/main" val="2686395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Slide 5</a:t>
            </a:r>
          </a:p>
          <a:p>
            <a:r>
              <a:rPr lang="en-GB" dirty="0"/>
              <a:t>Most probably a front straddling across the UK</a:t>
            </a:r>
          </a:p>
        </p:txBody>
      </p:sp>
      <p:sp>
        <p:nvSpPr>
          <p:cNvPr id="4" name="Slide Number Placeholder 3"/>
          <p:cNvSpPr>
            <a:spLocks noGrp="1"/>
          </p:cNvSpPr>
          <p:nvPr>
            <p:ph type="sldNum" sz="quarter" idx="10"/>
          </p:nvPr>
        </p:nvSpPr>
        <p:spPr/>
        <p:txBody>
          <a:bodyPr/>
          <a:lstStyle/>
          <a:p>
            <a:fld id="{1B31836A-C0E7-4192-A5AD-8B30B49E5D1B}"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6</a:t>
            </a:r>
          </a:p>
          <a:p>
            <a:r>
              <a:rPr lang="en-GB" dirty="0"/>
              <a:t>Jetstream at 1200 21/02/19</a:t>
            </a:r>
          </a:p>
          <a:p>
            <a:r>
              <a:rPr lang="en-GB" dirty="0"/>
              <a:t>Wave at </a:t>
            </a:r>
            <a:r>
              <a:rPr lang="en-GB" dirty="0" err="1"/>
              <a:t>Aboyne</a:t>
            </a:r>
            <a:endParaRPr lang="en-GB" dirty="0"/>
          </a:p>
          <a:p>
            <a:r>
              <a:rPr lang="en-GB" dirty="0"/>
              <a:t> Discuss the Omega Curve</a:t>
            </a:r>
          </a:p>
        </p:txBody>
      </p:sp>
      <p:sp>
        <p:nvSpPr>
          <p:cNvPr id="4" name="Slide Number Placeholder 3"/>
          <p:cNvSpPr>
            <a:spLocks noGrp="1"/>
          </p:cNvSpPr>
          <p:nvPr>
            <p:ph type="sldNum" sz="quarter" idx="5"/>
          </p:nvPr>
        </p:nvSpPr>
        <p:spPr/>
        <p:txBody>
          <a:bodyPr/>
          <a:lstStyle/>
          <a:p>
            <a:fld id="{D8C88215-6965-4FBD-B21A-22C21F66ABF2}" type="slidenum">
              <a:rPr lang="en-GB" smtClean="0"/>
              <a:t>6</a:t>
            </a:fld>
            <a:endParaRPr lang="en-GB"/>
          </a:p>
        </p:txBody>
      </p:sp>
    </p:spTree>
    <p:extLst>
      <p:ext uri="{BB962C8B-B14F-4D97-AF65-F5344CB8AC3E}">
        <p14:creationId xmlns:p14="http://schemas.microsoft.com/office/powerpoint/2010/main" val="3677961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7</a:t>
            </a:r>
          </a:p>
          <a:p>
            <a:r>
              <a:rPr lang="en-GB" dirty="0"/>
              <a:t>Met Office surface pressure synoptic in colour on the 21st</a:t>
            </a:r>
          </a:p>
          <a:p>
            <a:r>
              <a:rPr lang="en-GB" dirty="0"/>
              <a:t>Can choose to have it black</a:t>
            </a:r>
          </a:p>
          <a:p>
            <a:r>
              <a:rPr lang="en-GB" dirty="0"/>
              <a:t>On this day the temp at </a:t>
            </a:r>
            <a:r>
              <a:rPr lang="en-GB" dirty="0" err="1"/>
              <a:t>Aboyne</a:t>
            </a:r>
            <a:r>
              <a:rPr lang="en-GB" dirty="0"/>
              <a:t> was 18C.</a:t>
            </a:r>
          </a:p>
        </p:txBody>
      </p:sp>
      <p:sp>
        <p:nvSpPr>
          <p:cNvPr id="4" name="Slide Number Placeholder 3"/>
          <p:cNvSpPr>
            <a:spLocks noGrp="1"/>
          </p:cNvSpPr>
          <p:nvPr>
            <p:ph type="sldNum" sz="quarter" idx="5"/>
          </p:nvPr>
        </p:nvSpPr>
        <p:spPr/>
        <p:txBody>
          <a:bodyPr/>
          <a:lstStyle/>
          <a:p>
            <a:fld id="{D8C88215-6965-4FBD-B21A-22C21F66ABF2}" type="slidenum">
              <a:rPr lang="en-GB" smtClean="0"/>
              <a:t>7</a:t>
            </a:fld>
            <a:endParaRPr lang="en-GB"/>
          </a:p>
        </p:txBody>
      </p:sp>
    </p:spTree>
    <p:extLst>
      <p:ext uri="{BB962C8B-B14F-4D97-AF65-F5344CB8AC3E}">
        <p14:creationId xmlns:p14="http://schemas.microsoft.com/office/powerpoint/2010/main" val="1420573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Met brief gives it up to 5 days in advance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Draw out the Jetstream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Where is the air coming from.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morning a decaying front was moving SE off the Scottish east coast</a:t>
            </a:r>
          </a:p>
          <a:p>
            <a:endParaRPr lang="en-GB" dirty="0"/>
          </a:p>
        </p:txBody>
      </p:sp>
      <p:sp>
        <p:nvSpPr>
          <p:cNvPr id="4" name="Slide Number Placeholder 3"/>
          <p:cNvSpPr>
            <a:spLocks noGrp="1"/>
          </p:cNvSpPr>
          <p:nvPr>
            <p:ph type="sldNum" sz="quarter" idx="5"/>
          </p:nvPr>
        </p:nvSpPr>
        <p:spPr/>
        <p:txBody>
          <a:bodyPr/>
          <a:lstStyle/>
          <a:p>
            <a:fld id="{FB87D381-0BC7-4D4A-857D-137094096771}" type="slidenum">
              <a:rPr lang="en-GB" smtClean="0"/>
              <a:t>8</a:t>
            </a:fld>
            <a:endParaRPr lang="en-GB"/>
          </a:p>
        </p:txBody>
      </p:sp>
    </p:spTree>
    <p:extLst>
      <p:ext uri="{BB962C8B-B14F-4D97-AF65-F5344CB8AC3E}">
        <p14:creationId xmlns:p14="http://schemas.microsoft.com/office/powerpoint/2010/main" val="3436424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87D381-0BC7-4D4A-857D-137094096771}" type="slidenum">
              <a:rPr lang="en-GB" smtClean="0"/>
              <a:t>9</a:t>
            </a:fld>
            <a:endParaRPr lang="en-GB"/>
          </a:p>
        </p:txBody>
      </p:sp>
    </p:spTree>
    <p:extLst>
      <p:ext uri="{BB962C8B-B14F-4D97-AF65-F5344CB8AC3E}">
        <p14:creationId xmlns:p14="http://schemas.microsoft.com/office/powerpoint/2010/main" val="1591584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465C6E-E1BB-42E2-82B8-DF603DEE3A14}"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4C12FB-8C81-4405-B870-3A91C280CAF2}" type="slidenum">
              <a:rPr lang="en-GB" smtClean="0"/>
              <a:t>‹#›</a:t>
            </a:fld>
            <a:endParaRPr lang="en-GB"/>
          </a:p>
        </p:txBody>
      </p:sp>
    </p:spTree>
    <p:extLst>
      <p:ext uri="{BB962C8B-B14F-4D97-AF65-F5344CB8AC3E}">
        <p14:creationId xmlns:p14="http://schemas.microsoft.com/office/powerpoint/2010/main" val="3287198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465C6E-E1BB-42E2-82B8-DF603DEE3A14}"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4C12FB-8C81-4405-B870-3A91C280CAF2}" type="slidenum">
              <a:rPr lang="en-GB" smtClean="0"/>
              <a:t>‹#›</a:t>
            </a:fld>
            <a:endParaRPr lang="en-GB"/>
          </a:p>
        </p:txBody>
      </p:sp>
    </p:spTree>
    <p:extLst>
      <p:ext uri="{BB962C8B-B14F-4D97-AF65-F5344CB8AC3E}">
        <p14:creationId xmlns:p14="http://schemas.microsoft.com/office/powerpoint/2010/main" val="2362463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465C6E-E1BB-42E2-82B8-DF603DEE3A14}"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4C12FB-8C81-4405-B870-3A91C280CAF2}" type="slidenum">
              <a:rPr lang="en-GB" smtClean="0"/>
              <a:t>‹#›</a:t>
            </a:fld>
            <a:endParaRPr lang="en-GB"/>
          </a:p>
        </p:txBody>
      </p:sp>
    </p:spTree>
    <p:extLst>
      <p:ext uri="{BB962C8B-B14F-4D97-AF65-F5344CB8AC3E}">
        <p14:creationId xmlns:p14="http://schemas.microsoft.com/office/powerpoint/2010/main" val="675365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465C6E-E1BB-42E2-82B8-DF603DEE3A14}"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4C12FB-8C81-4405-B870-3A91C280CAF2}" type="slidenum">
              <a:rPr lang="en-GB" smtClean="0"/>
              <a:t>‹#›</a:t>
            </a:fld>
            <a:endParaRPr lang="en-GB"/>
          </a:p>
        </p:txBody>
      </p:sp>
    </p:spTree>
    <p:extLst>
      <p:ext uri="{BB962C8B-B14F-4D97-AF65-F5344CB8AC3E}">
        <p14:creationId xmlns:p14="http://schemas.microsoft.com/office/powerpoint/2010/main" val="350727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465C6E-E1BB-42E2-82B8-DF603DEE3A14}" type="datetimeFigureOut">
              <a:rPr lang="en-GB" smtClean="0"/>
              <a:t>26/01/2021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94C12FB-8C81-4405-B870-3A91C280CAF2}" type="slidenum">
              <a:rPr lang="en-GB" smtClean="0"/>
              <a:t>‹#›</a:t>
            </a:fld>
            <a:endParaRPr lang="en-GB"/>
          </a:p>
        </p:txBody>
      </p:sp>
    </p:spTree>
    <p:extLst>
      <p:ext uri="{BB962C8B-B14F-4D97-AF65-F5344CB8AC3E}">
        <p14:creationId xmlns:p14="http://schemas.microsoft.com/office/powerpoint/2010/main" val="1605272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465C6E-E1BB-42E2-82B8-DF603DEE3A14}" type="datetimeFigureOut">
              <a:rPr lang="en-GB" smtClean="0"/>
              <a:t>26/01/2021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94C12FB-8C81-4405-B870-3A91C280CAF2}" type="slidenum">
              <a:rPr lang="en-GB" smtClean="0"/>
              <a:t>‹#›</a:t>
            </a:fld>
            <a:endParaRPr lang="en-GB"/>
          </a:p>
        </p:txBody>
      </p:sp>
    </p:spTree>
    <p:extLst>
      <p:ext uri="{BB962C8B-B14F-4D97-AF65-F5344CB8AC3E}">
        <p14:creationId xmlns:p14="http://schemas.microsoft.com/office/powerpoint/2010/main" val="270956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465C6E-E1BB-42E2-82B8-DF603DEE3A14}" type="datetimeFigureOut">
              <a:rPr lang="en-GB" smtClean="0"/>
              <a:t>26/01/2021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94C12FB-8C81-4405-B870-3A91C280CAF2}" type="slidenum">
              <a:rPr lang="en-GB" smtClean="0"/>
              <a:t>‹#›</a:t>
            </a:fld>
            <a:endParaRPr lang="en-GB"/>
          </a:p>
        </p:txBody>
      </p:sp>
    </p:spTree>
    <p:extLst>
      <p:ext uri="{BB962C8B-B14F-4D97-AF65-F5344CB8AC3E}">
        <p14:creationId xmlns:p14="http://schemas.microsoft.com/office/powerpoint/2010/main" val="1592102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465C6E-E1BB-42E2-82B8-DF603DEE3A14}" type="datetimeFigureOut">
              <a:rPr lang="en-GB" smtClean="0"/>
              <a:t>26/01/2021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94C12FB-8C81-4405-B870-3A91C280CAF2}" type="slidenum">
              <a:rPr lang="en-GB" smtClean="0"/>
              <a:t>‹#›</a:t>
            </a:fld>
            <a:endParaRPr lang="en-GB"/>
          </a:p>
        </p:txBody>
      </p:sp>
    </p:spTree>
    <p:extLst>
      <p:ext uri="{BB962C8B-B14F-4D97-AF65-F5344CB8AC3E}">
        <p14:creationId xmlns:p14="http://schemas.microsoft.com/office/powerpoint/2010/main" val="1676499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465C6E-E1BB-42E2-82B8-DF603DEE3A14}" type="datetimeFigureOut">
              <a:rPr lang="en-GB" smtClean="0"/>
              <a:t>26/01/2021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94C12FB-8C81-4405-B870-3A91C280CAF2}" type="slidenum">
              <a:rPr lang="en-GB" smtClean="0"/>
              <a:t>‹#›</a:t>
            </a:fld>
            <a:endParaRPr lang="en-GB"/>
          </a:p>
        </p:txBody>
      </p:sp>
    </p:spTree>
    <p:extLst>
      <p:ext uri="{BB962C8B-B14F-4D97-AF65-F5344CB8AC3E}">
        <p14:creationId xmlns:p14="http://schemas.microsoft.com/office/powerpoint/2010/main" val="1527620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465C6E-E1BB-42E2-82B8-DF603DEE3A14}" type="datetimeFigureOut">
              <a:rPr lang="en-GB" smtClean="0"/>
              <a:t>26/01/2021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94C12FB-8C81-4405-B870-3A91C280CAF2}" type="slidenum">
              <a:rPr lang="en-GB" smtClean="0"/>
              <a:t>‹#›</a:t>
            </a:fld>
            <a:endParaRPr lang="en-GB"/>
          </a:p>
        </p:txBody>
      </p:sp>
    </p:spTree>
    <p:extLst>
      <p:ext uri="{BB962C8B-B14F-4D97-AF65-F5344CB8AC3E}">
        <p14:creationId xmlns:p14="http://schemas.microsoft.com/office/powerpoint/2010/main" val="3430720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465C6E-E1BB-42E2-82B8-DF603DEE3A14}" type="datetimeFigureOut">
              <a:rPr lang="en-GB" smtClean="0"/>
              <a:t>26/01/2021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94C12FB-8C81-4405-B870-3A91C280CAF2}" type="slidenum">
              <a:rPr lang="en-GB" smtClean="0"/>
              <a:t>‹#›</a:t>
            </a:fld>
            <a:endParaRPr lang="en-GB"/>
          </a:p>
        </p:txBody>
      </p:sp>
    </p:spTree>
    <p:extLst>
      <p:ext uri="{BB962C8B-B14F-4D97-AF65-F5344CB8AC3E}">
        <p14:creationId xmlns:p14="http://schemas.microsoft.com/office/powerpoint/2010/main" val="381780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465C6E-E1BB-42E2-82B8-DF603DEE3A14}" type="datetimeFigureOut">
              <a:rPr lang="en-GB" smtClean="0"/>
              <a:t>26/01/2021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4C12FB-8C81-4405-B870-3A91C280CAF2}" type="slidenum">
              <a:rPr lang="en-GB" smtClean="0"/>
              <a:t>‹#›</a:t>
            </a:fld>
            <a:endParaRPr lang="en-GB"/>
          </a:p>
        </p:txBody>
      </p:sp>
    </p:spTree>
    <p:extLst>
      <p:ext uri="{BB962C8B-B14F-4D97-AF65-F5344CB8AC3E}">
        <p14:creationId xmlns:p14="http://schemas.microsoft.com/office/powerpoint/2010/main" val="677956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Santiago\Pictures\Photos\Gliding\14 592k 07 10 2011\14 592k 07 10 2011 020.JPG">
            <a:extLst>
              <a:ext uri="{FF2B5EF4-FFF2-40B4-BE49-F238E27FC236}">
                <a16:creationId xmlns:a16="http://schemas.microsoft.com/office/drawing/2014/main" id="{C0ADDEA7-E473-4EF5-A1B6-E972A3A1A2D6}"/>
              </a:ext>
            </a:extLst>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extBox 2">
            <a:extLst>
              <a:ext uri="{FF2B5EF4-FFF2-40B4-BE49-F238E27FC236}">
                <a16:creationId xmlns:a16="http://schemas.microsoft.com/office/drawing/2014/main" id="{C165F094-431F-4946-AD0A-EF5766805BE7}"/>
              </a:ext>
            </a:extLst>
          </p:cNvPr>
          <p:cNvSpPr txBox="1"/>
          <p:nvPr/>
        </p:nvSpPr>
        <p:spPr>
          <a:xfrm>
            <a:off x="7113836" y="6019254"/>
            <a:ext cx="2030164" cy="523220"/>
          </a:xfrm>
          <a:prstGeom prst="rect">
            <a:avLst/>
          </a:prstGeom>
          <a:noFill/>
        </p:spPr>
        <p:txBody>
          <a:bodyPr wrap="square" rtlCol="0">
            <a:spAutoFit/>
          </a:bodyPr>
          <a:lstStyle/>
          <a:p>
            <a:r>
              <a:rPr lang="en-GB" sz="2800" dirty="0">
                <a:solidFill>
                  <a:schemeClr val="bg1"/>
                </a:solidFill>
              </a:rPr>
              <a:t>07 10 2011</a:t>
            </a:r>
          </a:p>
        </p:txBody>
      </p:sp>
      <p:sp>
        <p:nvSpPr>
          <p:cNvPr id="5" name="Rectangle 4">
            <a:extLst>
              <a:ext uri="{FF2B5EF4-FFF2-40B4-BE49-F238E27FC236}">
                <a16:creationId xmlns:a16="http://schemas.microsoft.com/office/drawing/2014/main" id="{BE3069B4-21A3-4FA8-931F-4AFB5ACAD053}"/>
              </a:ext>
            </a:extLst>
          </p:cNvPr>
          <p:cNvSpPr/>
          <p:nvPr/>
        </p:nvSpPr>
        <p:spPr>
          <a:xfrm>
            <a:off x="30258" y="1305342"/>
            <a:ext cx="9083484" cy="4247317"/>
          </a:xfrm>
          <a:prstGeom prst="rect">
            <a:avLst/>
          </a:prstGeom>
          <a:noFill/>
        </p:spPr>
        <p:txBody>
          <a:bodyPr wrap="square" lIns="91440" tIns="45720" rIns="91440" bIns="45720">
            <a:spAutoFit/>
          </a:bodyPr>
          <a:lstStyle/>
          <a:p>
            <a:pPr algn="ct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 Recap of Part 1</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Aircraft </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a:t>
            </a: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erformance</a:t>
            </a:r>
          </a:p>
          <a:p>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 Interpreting Met.</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a:extLst>
              <a:ext uri="{FF2B5EF4-FFF2-40B4-BE49-F238E27FC236}">
                <a16:creationId xmlns:a16="http://schemas.microsoft.com/office/drawing/2014/main" id="{7F08C463-E087-4B3D-AEBC-70E4CA457F25}"/>
              </a:ext>
            </a:extLst>
          </p:cNvPr>
          <p:cNvSpPr/>
          <p:nvPr/>
        </p:nvSpPr>
        <p:spPr>
          <a:xfrm>
            <a:off x="1087585" y="403747"/>
            <a:ext cx="6968831" cy="1754326"/>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Flying Wave in Scotland</a:t>
            </a:r>
          </a:p>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Fast &amp; Far- Part 2</a:t>
            </a:r>
          </a:p>
        </p:txBody>
      </p:sp>
    </p:spTree>
    <p:extLst>
      <p:ext uri="{BB962C8B-B14F-4D97-AF65-F5344CB8AC3E}">
        <p14:creationId xmlns:p14="http://schemas.microsoft.com/office/powerpoint/2010/main" val="64136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dissolve">
                                      <p:cBhvr>
                                        <p:cTn id="7" dur="1000"/>
                                        <p:tgtEl>
                                          <p:spTgt spid="5">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dissolve">
                                      <p:cBhvr>
                                        <p:cTn id="10" dur="1000"/>
                                        <p:tgtEl>
                                          <p:spTgt spid="5">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dissolve">
                                      <p:cBhvr>
                                        <p:cTn id="13" dur="1000"/>
                                        <p:tgtEl>
                                          <p:spTgt spid="5">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1000"/>
                                        <p:tgtEl>
                                          <p:spTgt spid="5">
                                            <p:txEl>
                                              <p:pRg st="3" end="3"/>
                                            </p:txEl>
                                          </p:spTgt>
                                        </p:tgtEl>
                                      </p:cBhvr>
                                    </p:animEffect>
                                    <p:set>
                                      <p:cBhvr>
                                        <p:cTn id="18" dur="1" fill="hold">
                                          <p:stCondLst>
                                            <p:cond delay="999"/>
                                          </p:stCondLst>
                                        </p:cTn>
                                        <p:tgtEl>
                                          <p:spTgt spid="5">
                                            <p:txEl>
                                              <p:pRg st="3" end="3"/>
                                            </p:txEl>
                                          </p:spTgt>
                                        </p:tgtEl>
                                        <p:attrNameLst>
                                          <p:attrName>style.visibility</p:attrName>
                                        </p:attrNameLst>
                                      </p:cBhvr>
                                      <p:to>
                                        <p:strVal val="hidden"/>
                                      </p:to>
                                    </p:set>
                                  </p:childTnLst>
                                </p:cTn>
                              </p:par>
                              <p:par>
                                <p:cTn id="19" presetID="9" presetClass="exit" presetSubtype="0" fill="hold" nodeType="withEffect">
                                  <p:stCondLst>
                                    <p:cond delay="0"/>
                                  </p:stCondLst>
                                  <p:childTnLst>
                                    <p:animEffect transition="out" filter="dissolve">
                                      <p:cBhvr>
                                        <p:cTn id="20" dur="1000"/>
                                        <p:tgtEl>
                                          <p:spTgt spid="5">
                                            <p:txEl>
                                              <p:pRg st="4" end="4"/>
                                            </p:txEl>
                                          </p:spTgt>
                                        </p:tgtEl>
                                      </p:cBhvr>
                                    </p:animEffect>
                                    <p:set>
                                      <p:cBhvr>
                                        <p:cTn id="21" dur="1" fill="hold">
                                          <p:stCondLst>
                                            <p:cond delay="999"/>
                                          </p:stCondLst>
                                        </p:cTn>
                                        <p:tgtEl>
                                          <p:spTgt spid="5">
                                            <p:txEl>
                                              <p:pRg st="4" end="4"/>
                                            </p:txEl>
                                          </p:spTgt>
                                        </p:tgtEl>
                                        <p:attrNameLst>
                                          <p:attrName>style.visibility</p:attrName>
                                        </p:attrNameLst>
                                      </p:cBhvr>
                                      <p:to>
                                        <p:strVal val="hidden"/>
                                      </p:to>
                                    </p:set>
                                  </p:childTnLst>
                                </p:cTn>
                              </p:par>
                              <p:par>
                                <p:cTn id="22" presetID="9" presetClass="exit" presetSubtype="0" fill="hold" grpId="0" nodeType="withEffect">
                                  <p:stCondLst>
                                    <p:cond delay="0"/>
                                  </p:stCondLst>
                                  <p:childTnLst>
                                    <p:animEffect transition="out" filter="dissolve">
                                      <p:cBhvr>
                                        <p:cTn id="23" dur="1000"/>
                                        <p:tgtEl>
                                          <p:spTgt spid="6"/>
                                        </p:tgtEl>
                                      </p:cBhvr>
                                    </p:animEffect>
                                    <p:set>
                                      <p:cBhvr>
                                        <p:cTn id="24" dur="1" fill="hold">
                                          <p:stCondLst>
                                            <p:cond delay="999"/>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1000"/>
                                        <p:tgtEl>
                                          <p:spTgt spid="5">
                                            <p:txEl>
                                              <p:pRg st="2" end="2"/>
                                            </p:txEl>
                                          </p:spTgt>
                                        </p:tgtEl>
                                      </p:cBhvr>
                                    </p:animEffect>
                                    <p:set>
                                      <p:cBhvr>
                                        <p:cTn id="29" dur="1" fill="hold">
                                          <p:stCondLst>
                                            <p:cond delay="999"/>
                                          </p:stCondLst>
                                        </p:cTn>
                                        <p:tgtEl>
                                          <p:spTgt spid="5">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326EC8-DEA0-4298-8579-4A6FB8880092}"/>
              </a:ext>
            </a:extLst>
          </p:cNvPr>
          <p:cNvPicPr>
            <a:picLocks noChangeAspect="1"/>
          </p:cNvPicPr>
          <p:nvPr/>
        </p:nvPicPr>
        <p:blipFill>
          <a:blip r:embed="rId3"/>
          <a:stretch>
            <a:fillRect/>
          </a:stretch>
        </p:blipFill>
        <p:spPr>
          <a:xfrm>
            <a:off x="53008" y="668219"/>
            <a:ext cx="4572000" cy="5714998"/>
          </a:xfrm>
          <a:prstGeom prst="rect">
            <a:avLst/>
          </a:prstGeom>
        </p:spPr>
      </p:pic>
      <p:pic>
        <p:nvPicPr>
          <p:cNvPr id="3" name="Picture 2">
            <a:extLst>
              <a:ext uri="{FF2B5EF4-FFF2-40B4-BE49-F238E27FC236}">
                <a16:creationId xmlns:a16="http://schemas.microsoft.com/office/drawing/2014/main" id="{9E70CF10-BC64-4590-BB81-5F14774BE469}"/>
              </a:ext>
            </a:extLst>
          </p:cNvPr>
          <p:cNvPicPr>
            <a:picLocks noChangeAspect="1"/>
          </p:cNvPicPr>
          <p:nvPr/>
        </p:nvPicPr>
        <p:blipFill>
          <a:blip r:embed="rId4"/>
          <a:stretch>
            <a:fillRect/>
          </a:stretch>
        </p:blipFill>
        <p:spPr>
          <a:xfrm>
            <a:off x="4731024" y="668219"/>
            <a:ext cx="4360365" cy="5634181"/>
          </a:xfrm>
          <a:prstGeom prst="rect">
            <a:avLst/>
          </a:prstGeom>
        </p:spPr>
      </p:pic>
      <p:sp>
        <p:nvSpPr>
          <p:cNvPr id="4" name="TextBox 3">
            <a:extLst>
              <a:ext uri="{FF2B5EF4-FFF2-40B4-BE49-F238E27FC236}">
                <a16:creationId xmlns:a16="http://schemas.microsoft.com/office/drawing/2014/main" id="{F208F322-CCE5-43EE-A2E1-C9B02A5EFFC0}"/>
              </a:ext>
            </a:extLst>
          </p:cNvPr>
          <p:cNvSpPr txBox="1"/>
          <p:nvPr/>
        </p:nvSpPr>
        <p:spPr>
          <a:xfrm>
            <a:off x="3172700" y="4987621"/>
            <a:ext cx="1149928" cy="646331"/>
          </a:xfrm>
          <a:prstGeom prst="rect">
            <a:avLst/>
          </a:prstGeom>
          <a:noFill/>
        </p:spPr>
        <p:txBody>
          <a:bodyPr wrap="square" rtlCol="0">
            <a:spAutoFit/>
          </a:bodyPr>
          <a:lstStyle/>
          <a:p>
            <a:pPr algn="r"/>
            <a:r>
              <a:rPr lang="en-GB" dirty="0"/>
              <a:t>(4800’)</a:t>
            </a:r>
          </a:p>
          <a:p>
            <a:pPr algn="r"/>
            <a:r>
              <a:rPr lang="en-GB" dirty="0"/>
              <a:t>(10,100’)</a:t>
            </a:r>
          </a:p>
        </p:txBody>
      </p:sp>
      <p:sp>
        <p:nvSpPr>
          <p:cNvPr id="5" name="TextBox 4">
            <a:extLst>
              <a:ext uri="{FF2B5EF4-FFF2-40B4-BE49-F238E27FC236}">
                <a16:creationId xmlns:a16="http://schemas.microsoft.com/office/drawing/2014/main" id="{57E1AC85-5E31-4FFF-8A2E-8A00904BF0C4}"/>
              </a:ext>
            </a:extLst>
          </p:cNvPr>
          <p:cNvSpPr txBox="1"/>
          <p:nvPr/>
        </p:nvSpPr>
        <p:spPr>
          <a:xfrm>
            <a:off x="0" y="19468"/>
            <a:ext cx="9144000" cy="461665"/>
          </a:xfrm>
          <a:prstGeom prst="rect">
            <a:avLst/>
          </a:prstGeom>
          <a:noFill/>
        </p:spPr>
        <p:txBody>
          <a:bodyPr wrap="square" rtlCol="0">
            <a:spAutoFit/>
          </a:bodyPr>
          <a:lstStyle/>
          <a:p>
            <a:pPr algn="ctr"/>
            <a:r>
              <a:rPr lang="en-GB" sz="2400" b="1" dirty="0">
                <a:effectLst>
                  <a:outerShdw blurRad="38100" dist="38100" dir="2700000" algn="tl">
                    <a:srgbClr val="000000">
                      <a:alpha val="43137"/>
                    </a:srgbClr>
                  </a:outerShdw>
                </a:effectLst>
              </a:rPr>
              <a:t>RASP(compact) Wave Forecast 11 04 2020 : 12km, 4km &amp; 2km Grids</a:t>
            </a:r>
          </a:p>
        </p:txBody>
      </p:sp>
    </p:spTree>
    <p:extLst>
      <p:ext uri="{BB962C8B-B14F-4D97-AF65-F5344CB8AC3E}">
        <p14:creationId xmlns:p14="http://schemas.microsoft.com/office/powerpoint/2010/main" val="398098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EA5A51-C826-420B-8203-5F857FFC1B61}"/>
              </a:ext>
            </a:extLst>
          </p:cNvPr>
          <p:cNvPicPr>
            <a:picLocks noChangeAspect="1"/>
          </p:cNvPicPr>
          <p:nvPr/>
        </p:nvPicPr>
        <p:blipFill rotWithShape="1">
          <a:blip r:embed="rId3"/>
          <a:srcRect l="12851"/>
          <a:stretch/>
        </p:blipFill>
        <p:spPr>
          <a:xfrm>
            <a:off x="-664" y="0"/>
            <a:ext cx="9149151" cy="6858000"/>
          </a:xfrm>
          <a:prstGeom prst="rect">
            <a:avLst/>
          </a:prstGeom>
        </p:spPr>
      </p:pic>
      <p:sp>
        <p:nvSpPr>
          <p:cNvPr id="2" name="Rectangle 1">
            <a:extLst>
              <a:ext uri="{FF2B5EF4-FFF2-40B4-BE49-F238E27FC236}">
                <a16:creationId xmlns:a16="http://schemas.microsoft.com/office/drawing/2014/main" id="{0290FE62-8588-449B-8BAE-0307823B5DF1}"/>
              </a:ext>
            </a:extLst>
          </p:cNvPr>
          <p:cNvSpPr/>
          <p:nvPr/>
        </p:nvSpPr>
        <p:spPr>
          <a:xfrm>
            <a:off x="6363729" y="976188"/>
            <a:ext cx="2822966" cy="1200329"/>
          </a:xfrm>
          <a:prstGeom prst="rect">
            <a:avLst/>
          </a:prstGeom>
          <a:solidFill>
            <a:schemeClr val="bg1"/>
          </a:solidFill>
        </p:spPr>
        <p:txBody>
          <a:bodyPr wrap="square">
            <a:spAutoFit/>
          </a:bodyPr>
          <a:lstStyle/>
          <a:p>
            <a:pPr algn="ctr"/>
            <a:r>
              <a:rPr lang="en-GB" sz="2400" dirty="0"/>
              <a:t>0900: 700hpa (3km) </a:t>
            </a:r>
          </a:p>
          <a:p>
            <a:pPr algn="ctr"/>
            <a:r>
              <a:rPr lang="en-GB" sz="2400" dirty="0"/>
              <a:t>Sat 11</a:t>
            </a:r>
            <a:r>
              <a:rPr lang="en-GB" sz="2400" baseline="30000" dirty="0"/>
              <a:t>th</a:t>
            </a:r>
            <a:r>
              <a:rPr lang="en-GB" sz="2400" dirty="0"/>
              <a:t> April 20</a:t>
            </a:r>
          </a:p>
          <a:p>
            <a:pPr algn="ctr"/>
            <a:r>
              <a:rPr lang="en-GB" sz="2400" dirty="0"/>
              <a:t>with soundings</a:t>
            </a:r>
          </a:p>
        </p:txBody>
      </p:sp>
    </p:spTree>
    <p:extLst>
      <p:ext uri="{BB962C8B-B14F-4D97-AF65-F5344CB8AC3E}">
        <p14:creationId xmlns:p14="http://schemas.microsoft.com/office/powerpoint/2010/main" val="3120646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579236-8A36-49C8-83B8-FB2C0E3ED909}"/>
              </a:ext>
            </a:extLst>
          </p:cNvPr>
          <p:cNvPicPr>
            <a:picLocks noChangeAspect="1"/>
          </p:cNvPicPr>
          <p:nvPr/>
        </p:nvPicPr>
        <p:blipFill rotWithShape="1">
          <a:blip r:embed="rId3"/>
          <a:srcRect l="4117"/>
          <a:stretch/>
        </p:blipFill>
        <p:spPr>
          <a:xfrm>
            <a:off x="-146957" y="0"/>
            <a:ext cx="9290957" cy="6858000"/>
          </a:xfrm>
          <a:prstGeom prst="rect">
            <a:avLst/>
          </a:prstGeom>
        </p:spPr>
      </p:pic>
      <p:sp>
        <p:nvSpPr>
          <p:cNvPr id="5" name="Rectangle 4">
            <a:extLst>
              <a:ext uri="{FF2B5EF4-FFF2-40B4-BE49-F238E27FC236}">
                <a16:creationId xmlns:a16="http://schemas.microsoft.com/office/drawing/2014/main" id="{127F0284-3ED2-4E40-8CE8-B33693E043CA}"/>
              </a:ext>
            </a:extLst>
          </p:cNvPr>
          <p:cNvSpPr/>
          <p:nvPr/>
        </p:nvSpPr>
        <p:spPr>
          <a:xfrm>
            <a:off x="6363729" y="976188"/>
            <a:ext cx="2822966" cy="1200329"/>
          </a:xfrm>
          <a:prstGeom prst="rect">
            <a:avLst/>
          </a:prstGeom>
          <a:solidFill>
            <a:schemeClr val="bg1"/>
          </a:solidFill>
        </p:spPr>
        <p:txBody>
          <a:bodyPr wrap="square">
            <a:spAutoFit/>
          </a:bodyPr>
          <a:lstStyle/>
          <a:p>
            <a:pPr algn="ctr"/>
            <a:r>
              <a:rPr lang="en-GB" sz="2400" dirty="0"/>
              <a:t>1200: 700hpa </a:t>
            </a:r>
          </a:p>
          <a:p>
            <a:pPr algn="ctr"/>
            <a:r>
              <a:rPr lang="en-GB" sz="2400" dirty="0"/>
              <a:t>Sat 11</a:t>
            </a:r>
            <a:r>
              <a:rPr lang="en-GB" sz="2400" baseline="30000" dirty="0"/>
              <a:t>th</a:t>
            </a:r>
            <a:r>
              <a:rPr lang="en-GB" sz="2400" dirty="0"/>
              <a:t> April 20</a:t>
            </a:r>
          </a:p>
          <a:p>
            <a:pPr algn="ctr"/>
            <a:r>
              <a:rPr lang="en-GB" sz="2400" dirty="0"/>
              <a:t>with soundings</a:t>
            </a:r>
          </a:p>
        </p:txBody>
      </p:sp>
    </p:spTree>
    <p:extLst>
      <p:ext uri="{BB962C8B-B14F-4D97-AF65-F5344CB8AC3E}">
        <p14:creationId xmlns:p14="http://schemas.microsoft.com/office/powerpoint/2010/main" val="1806825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C9188B-CFCB-4D44-95E7-62A5E951D88E}"/>
              </a:ext>
            </a:extLst>
          </p:cNvPr>
          <p:cNvPicPr>
            <a:picLocks noChangeAspect="1"/>
          </p:cNvPicPr>
          <p:nvPr/>
        </p:nvPicPr>
        <p:blipFill rotWithShape="1">
          <a:blip r:embed="rId3"/>
          <a:srcRect l="5000"/>
          <a:stretch/>
        </p:blipFill>
        <p:spPr>
          <a:xfrm>
            <a:off x="-29003" y="0"/>
            <a:ext cx="9173003" cy="6858000"/>
          </a:xfrm>
          <a:prstGeom prst="rect">
            <a:avLst/>
          </a:prstGeom>
        </p:spPr>
      </p:pic>
      <p:cxnSp>
        <p:nvCxnSpPr>
          <p:cNvPr id="4" name="Straight Connector 3">
            <a:extLst>
              <a:ext uri="{FF2B5EF4-FFF2-40B4-BE49-F238E27FC236}">
                <a16:creationId xmlns:a16="http://schemas.microsoft.com/office/drawing/2014/main" id="{85400C7F-6F8D-4489-913A-1C41840DF533}"/>
              </a:ext>
            </a:extLst>
          </p:cNvPr>
          <p:cNvCxnSpPr/>
          <p:nvPr/>
        </p:nvCxnSpPr>
        <p:spPr>
          <a:xfrm flipV="1">
            <a:off x="3624943" y="506186"/>
            <a:ext cx="424543" cy="58946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8A4E6DB-3355-4EFC-8B66-CAD7A3DAC72A}"/>
              </a:ext>
            </a:extLst>
          </p:cNvPr>
          <p:cNvSpPr/>
          <p:nvPr/>
        </p:nvSpPr>
        <p:spPr>
          <a:xfrm>
            <a:off x="7055707" y="86496"/>
            <a:ext cx="2093916" cy="830997"/>
          </a:xfrm>
          <a:prstGeom prst="rect">
            <a:avLst/>
          </a:prstGeom>
          <a:solidFill>
            <a:schemeClr val="bg1"/>
          </a:solidFill>
        </p:spPr>
        <p:txBody>
          <a:bodyPr wrap="square">
            <a:spAutoFit/>
          </a:bodyPr>
          <a:lstStyle/>
          <a:p>
            <a:pPr algn="ctr"/>
            <a:r>
              <a:rPr lang="en-GB" sz="2400" dirty="0"/>
              <a:t>RASP </a:t>
            </a:r>
          </a:p>
          <a:p>
            <a:pPr algn="ctr"/>
            <a:r>
              <a:rPr lang="en-GB" sz="2400" dirty="0"/>
              <a:t>BGA Waypoints</a:t>
            </a:r>
          </a:p>
        </p:txBody>
      </p:sp>
    </p:spTree>
    <p:extLst>
      <p:ext uri="{BB962C8B-B14F-4D97-AF65-F5344CB8AC3E}">
        <p14:creationId xmlns:p14="http://schemas.microsoft.com/office/powerpoint/2010/main" val="134574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B78CEB-AB24-4FFA-A002-504E158CBFED}"/>
              </a:ext>
            </a:extLst>
          </p:cNvPr>
          <p:cNvPicPr>
            <a:picLocks noChangeAspect="1"/>
          </p:cNvPicPr>
          <p:nvPr/>
        </p:nvPicPr>
        <p:blipFill rotWithShape="1">
          <a:blip r:embed="rId3"/>
          <a:srcRect l="3750" r="8775"/>
          <a:stretch/>
        </p:blipFill>
        <p:spPr>
          <a:xfrm>
            <a:off x="-53849" y="0"/>
            <a:ext cx="9197849" cy="6858000"/>
          </a:xfrm>
          <a:prstGeom prst="rect">
            <a:avLst/>
          </a:prstGeom>
        </p:spPr>
      </p:pic>
      <p:cxnSp>
        <p:nvCxnSpPr>
          <p:cNvPr id="4" name="Straight Arrow Connector 3">
            <a:extLst>
              <a:ext uri="{FF2B5EF4-FFF2-40B4-BE49-F238E27FC236}">
                <a16:creationId xmlns:a16="http://schemas.microsoft.com/office/drawing/2014/main" id="{1AFB06EE-41D8-461D-90B1-04D123D9E853}"/>
              </a:ext>
            </a:extLst>
          </p:cNvPr>
          <p:cNvCxnSpPr>
            <a:cxnSpLocks/>
          </p:cNvCxnSpPr>
          <p:nvPr/>
        </p:nvCxnSpPr>
        <p:spPr>
          <a:xfrm flipV="1">
            <a:off x="1404257" y="3543300"/>
            <a:ext cx="0" cy="1338943"/>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FD20400-398B-4EE5-BD65-2630D6748487}"/>
              </a:ext>
            </a:extLst>
          </p:cNvPr>
          <p:cNvSpPr txBox="1"/>
          <p:nvPr/>
        </p:nvSpPr>
        <p:spPr>
          <a:xfrm>
            <a:off x="1338939" y="3935186"/>
            <a:ext cx="1224641" cy="523220"/>
          </a:xfrm>
          <a:prstGeom prst="rect">
            <a:avLst/>
          </a:prstGeom>
          <a:noFill/>
        </p:spPr>
        <p:txBody>
          <a:bodyPr wrap="square" rtlCol="0">
            <a:spAutoFit/>
          </a:bodyPr>
          <a:lstStyle/>
          <a:p>
            <a:r>
              <a:rPr lang="en-GB" sz="2800" dirty="0"/>
              <a:t>30nm</a:t>
            </a:r>
          </a:p>
        </p:txBody>
      </p:sp>
      <p:sp>
        <p:nvSpPr>
          <p:cNvPr id="5" name="Rectangle 4">
            <a:extLst>
              <a:ext uri="{FF2B5EF4-FFF2-40B4-BE49-F238E27FC236}">
                <a16:creationId xmlns:a16="http://schemas.microsoft.com/office/drawing/2014/main" id="{E4772000-9039-4333-A3D5-A18612B68DE7}"/>
              </a:ext>
            </a:extLst>
          </p:cNvPr>
          <p:cNvSpPr/>
          <p:nvPr/>
        </p:nvSpPr>
        <p:spPr>
          <a:xfrm>
            <a:off x="-53848" y="17936"/>
            <a:ext cx="3944530" cy="986110"/>
          </a:xfrm>
          <a:prstGeom prst="rect">
            <a:avLst/>
          </a:prstGeom>
          <a:solidFill>
            <a:schemeClr val="bg1"/>
          </a:solidFill>
        </p:spPr>
        <p:txBody>
          <a:bodyPr wrap="square">
            <a:spAutoFit/>
          </a:bodyPr>
          <a:lstStyle/>
          <a:p>
            <a:pPr algn="ctr"/>
            <a:r>
              <a:rPr lang="en-GB" sz="2800" dirty="0" err="1"/>
              <a:t>Skysight</a:t>
            </a:r>
            <a:r>
              <a:rPr lang="en-GB" sz="2800" dirty="0"/>
              <a:t> </a:t>
            </a:r>
          </a:p>
          <a:p>
            <a:pPr algn="ctr"/>
            <a:r>
              <a:rPr lang="en-GB" sz="2800" dirty="0"/>
              <a:t>Vertical velocity 2km/7kft</a:t>
            </a:r>
          </a:p>
        </p:txBody>
      </p:sp>
    </p:spTree>
    <p:extLst>
      <p:ext uri="{BB962C8B-B14F-4D97-AF65-F5344CB8AC3E}">
        <p14:creationId xmlns:p14="http://schemas.microsoft.com/office/powerpoint/2010/main" val="3138930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543020-81C6-43D6-B68B-9EB30BA73EB8}"/>
              </a:ext>
            </a:extLst>
          </p:cNvPr>
          <p:cNvPicPr>
            <a:picLocks noChangeAspect="1"/>
          </p:cNvPicPr>
          <p:nvPr/>
        </p:nvPicPr>
        <p:blipFill rotWithShape="1">
          <a:blip r:embed="rId3"/>
          <a:srcRect l="18535"/>
          <a:stretch/>
        </p:blipFill>
        <p:spPr>
          <a:xfrm>
            <a:off x="-3101" y="0"/>
            <a:ext cx="9147101" cy="6858000"/>
          </a:xfrm>
          <a:prstGeom prst="rect">
            <a:avLst/>
          </a:prstGeom>
        </p:spPr>
      </p:pic>
      <p:sp>
        <p:nvSpPr>
          <p:cNvPr id="3" name="Rectangle 2">
            <a:extLst>
              <a:ext uri="{FF2B5EF4-FFF2-40B4-BE49-F238E27FC236}">
                <a16:creationId xmlns:a16="http://schemas.microsoft.com/office/drawing/2014/main" id="{C2F0D04F-C1FD-43B0-9B96-0F5ABC63C577}"/>
              </a:ext>
            </a:extLst>
          </p:cNvPr>
          <p:cNvSpPr/>
          <p:nvPr/>
        </p:nvSpPr>
        <p:spPr>
          <a:xfrm>
            <a:off x="4906101" y="3308667"/>
            <a:ext cx="2885035" cy="1200329"/>
          </a:xfrm>
          <a:prstGeom prst="rect">
            <a:avLst/>
          </a:prstGeom>
          <a:solidFill>
            <a:schemeClr val="bg1"/>
          </a:solidFill>
        </p:spPr>
        <p:txBody>
          <a:bodyPr wrap="square">
            <a:spAutoFit/>
          </a:bodyPr>
          <a:lstStyle/>
          <a:p>
            <a:pPr algn="ctr"/>
            <a:r>
              <a:rPr lang="en-GB" sz="2400" dirty="0"/>
              <a:t>RASP: 1200L </a:t>
            </a:r>
          </a:p>
          <a:p>
            <a:pPr algn="ctr"/>
            <a:r>
              <a:rPr lang="en-GB" sz="2400" dirty="0"/>
              <a:t>Normalized </a:t>
            </a:r>
            <a:r>
              <a:rPr lang="en-GB" sz="2400" dirty="0" err="1"/>
              <a:t>Sfc</a:t>
            </a:r>
            <a:r>
              <a:rPr lang="en-GB" sz="2400" dirty="0"/>
              <a:t> Sun</a:t>
            </a:r>
          </a:p>
          <a:p>
            <a:pPr algn="ctr"/>
            <a:r>
              <a:rPr lang="en-GB" sz="2400" dirty="0"/>
              <a:t>(Solar Radiation)</a:t>
            </a:r>
          </a:p>
        </p:txBody>
      </p:sp>
    </p:spTree>
    <p:extLst>
      <p:ext uri="{BB962C8B-B14F-4D97-AF65-F5344CB8AC3E}">
        <p14:creationId xmlns:p14="http://schemas.microsoft.com/office/powerpoint/2010/main" val="95158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9F5B1-3A0D-4BF4-B8C1-6B9DD3D8C8BC}"/>
              </a:ext>
            </a:extLst>
          </p:cNvPr>
          <p:cNvPicPr>
            <a:picLocks noChangeAspect="1"/>
          </p:cNvPicPr>
          <p:nvPr/>
        </p:nvPicPr>
        <p:blipFill rotWithShape="1">
          <a:blip r:embed="rId2"/>
          <a:srcRect r="17653"/>
          <a:stretch/>
        </p:blipFill>
        <p:spPr>
          <a:xfrm>
            <a:off x="-1" y="0"/>
            <a:ext cx="9144001" cy="6858000"/>
          </a:xfrm>
          <a:prstGeom prst="rect">
            <a:avLst/>
          </a:prstGeom>
        </p:spPr>
      </p:pic>
      <p:cxnSp>
        <p:nvCxnSpPr>
          <p:cNvPr id="3" name="Straight Connector 2">
            <a:extLst>
              <a:ext uri="{FF2B5EF4-FFF2-40B4-BE49-F238E27FC236}">
                <a16:creationId xmlns:a16="http://schemas.microsoft.com/office/drawing/2014/main" id="{7DF61B0D-9D01-4914-AD53-7A38CA1CED9E}"/>
              </a:ext>
            </a:extLst>
          </p:cNvPr>
          <p:cNvCxnSpPr>
            <a:cxnSpLocks/>
          </p:cNvCxnSpPr>
          <p:nvPr/>
        </p:nvCxnSpPr>
        <p:spPr>
          <a:xfrm flipV="1">
            <a:off x="4876800" y="2041072"/>
            <a:ext cx="283029" cy="349345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2BC5C97F-0D52-42A0-B342-E70DD2E49D5D}"/>
              </a:ext>
            </a:extLst>
          </p:cNvPr>
          <p:cNvSpPr/>
          <p:nvPr/>
        </p:nvSpPr>
        <p:spPr>
          <a:xfrm>
            <a:off x="18723" y="5315650"/>
            <a:ext cx="2684752" cy="954107"/>
          </a:xfrm>
          <a:prstGeom prst="rect">
            <a:avLst/>
          </a:prstGeom>
          <a:solidFill>
            <a:schemeClr val="bg1"/>
          </a:solidFill>
        </p:spPr>
        <p:txBody>
          <a:bodyPr wrap="square">
            <a:spAutoFit/>
          </a:bodyPr>
          <a:lstStyle/>
          <a:p>
            <a:pPr algn="ctr"/>
            <a:r>
              <a:rPr lang="en-GB" sz="2800" dirty="0" err="1"/>
              <a:t>Topmeteo</a:t>
            </a:r>
            <a:r>
              <a:rPr lang="en-GB" sz="2800" dirty="0"/>
              <a:t> </a:t>
            </a:r>
          </a:p>
          <a:p>
            <a:pPr algn="ctr"/>
            <a:r>
              <a:rPr lang="en-GB" sz="2800" dirty="0"/>
              <a:t>Sat Photo 09:00L</a:t>
            </a:r>
          </a:p>
        </p:txBody>
      </p:sp>
      <p:sp>
        <p:nvSpPr>
          <p:cNvPr id="5" name="TextBox 4">
            <a:extLst>
              <a:ext uri="{FF2B5EF4-FFF2-40B4-BE49-F238E27FC236}">
                <a16:creationId xmlns:a16="http://schemas.microsoft.com/office/drawing/2014/main" id="{CB82DE25-75A9-4A17-9966-FAF0BEF448D4}"/>
              </a:ext>
            </a:extLst>
          </p:cNvPr>
          <p:cNvSpPr txBox="1"/>
          <p:nvPr/>
        </p:nvSpPr>
        <p:spPr>
          <a:xfrm>
            <a:off x="3474719" y="133009"/>
            <a:ext cx="1263535" cy="461665"/>
          </a:xfrm>
          <a:prstGeom prst="rect">
            <a:avLst/>
          </a:prstGeom>
          <a:noFill/>
        </p:spPr>
        <p:txBody>
          <a:bodyPr wrap="square" rtlCol="0">
            <a:spAutoFit/>
          </a:bodyPr>
          <a:lstStyle/>
          <a:p>
            <a:r>
              <a:rPr lang="en-GB" sz="2400" dirty="0"/>
              <a:t>(0900L)</a:t>
            </a:r>
          </a:p>
        </p:txBody>
      </p:sp>
    </p:spTree>
    <p:extLst>
      <p:ext uri="{BB962C8B-B14F-4D97-AF65-F5344CB8AC3E}">
        <p14:creationId xmlns:p14="http://schemas.microsoft.com/office/powerpoint/2010/main" val="354896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5C9593-059E-4625-BE22-51C74BD07E03}"/>
              </a:ext>
            </a:extLst>
          </p:cNvPr>
          <p:cNvPicPr>
            <a:picLocks noChangeAspect="1"/>
          </p:cNvPicPr>
          <p:nvPr/>
        </p:nvPicPr>
        <p:blipFill rotWithShape="1">
          <a:blip r:embed="rId3"/>
          <a:srcRect r="2037"/>
          <a:stretch/>
        </p:blipFill>
        <p:spPr>
          <a:xfrm>
            <a:off x="-1" y="0"/>
            <a:ext cx="9149577" cy="6858000"/>
          </a:xfrm>
          <a:prstGeom prst="rect">
            <a:avLst/>
          </a:prstGeom>
        </p:spPr>
      </p:pic>
      <p:sp>
        <p:nvSpPr>
          <p:cNvPr id="3" name="Rectangle 2">
            <a:extLst>
              <a:ext uri="{FF2B5EF4-FFF2-40B4-BE49-F238E27FC236}">
                <a16:creationId xmlns:a16="http://schemas.microsoft.com/office/drawing/2014/main" id="{FF88D330-72F6-49FC-A609-55BC2C5208E0}"/>
              </a:ext>
            </a:extLst>
          </p:cNvPr>
          <p:cNvSpPr/>
          <p:nvPr/>
        </p:nvSpPr>
        <p:spPr>
          <a:xfrm>
            <a:off x="4201" y="5620450"/>
            <a:ext cx="2521285" cy="954107"/>
          </a:xfrm>
          <a:prstGeom prst="rect">
            <a:avLst/>
          </a:prstGeom>
          <a:solidFill>
            <a:schemeClr val="bg1">
              <a:alpha val="64000"/>
            </a:schemeClr>
          </a:solidFill>
        </p:spPr>
        <p:txBody>
          <a:bodyPr wrap="square">
            <a:spAutoFit/>
          </a:bodyPr>
          <a:lstStyle/>
          <a:p>
            <a:pPr algn="ctr"/>
            <a:r>
              <a:rPr lang="en-GB" sz="2800" dirty="0"/>
              <a:t>Deeside GC </a:t>
            </a:r>
          </a:p>
          <a:p>
            <a:pPr algn="ctr"/>
            <a:r>
              <a:rPr lang="en-GB" sz="2800" dirty="0"/>
              <a:t>Webcam 09:21L</a:t>
            </a:r>
          </a:p>
        </p:txBody>
      </p:sp>
    </p:spTree>
    <p:extLst>
      <p:ext uri="{BB962C8B-B14F-4D97-AF65-F5344CB8AC3E}">
        <p14:creationId xmlns:p14="http://schemas.microsoft.com/office/powerpoint/2010/main" val="3977889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441E67-5344-40EA-B6B1-898C91328183}"/>
              </a:ext>
            </a:extLst>
          </p:cNvPr>
          <p:cNvPicPr>
            <a:picLocks noChangeAspect="1"/>
          </p:cNvPicPr>
          <p:nvPr/>
        </p:nvPicPr>
        <p:blipFill rotWithShape="1">
          <a:blip r:embed="rId2"/>
          <a:srcRect r="14857"/>
          <a:stretch/>
        </p:blipFill>
        <p:spPr>
          <a:xfrm>
            <a:off x="0" y="-1"/>
            <a:ext cx="9144000" cy="6858001"/>
          </a:xfrm>
          <a:prstGeom prst="rect">
            <a:avLst/>
          </a:prstGeom>
        </p:spPr>
      </p:pic>
      <p:cxnSp>
        <p:nvCxnSpPr>
          <p:cNvPr id="3" name="Straight Connector 2">
            <a:extLst>
              <a:ext uri="{FF2B5EF4-FFF2-40B4-BE49-F238E27FC236}">
                <a16:creationId xmlns:a16="http://schemas.microsoft.com/office/drawing/2014/main" id="{534A80B9-B2FE-4598-A5DA-590BC5C9909A}"/>
              </a:ext>
            </a:extLst>
          </p:cNvPr>
          <p:cNvCxnSpPr>
            <a:cxnSpLocks/>
          </p:cNvCxnSpPr>
          <p:nvPr/>
        </p:nvCxnSpPr>
        <p:spPr>
          <a:xfrm flipV="1">
            <a:off x="4800600" y="2041072"/>
            <a:ext cx="359229" cy="33473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53419F3-EF46-4083-8512-93404A003D60}"/>
              </a:ext>
            </a:extLst>
          </p:cNvPr>
          <p:cNvSpPr/>
          <p:nvPr/>
        </p:nvSpPr>
        <p:spPr>
          <a:xfrm>
            <a:off x="4208" y="5315650"/>
            <a:ext cx="2652669" cy="954107"/>
          </a:xfrm>
          <a:prstGeom prst="rect">
            <a:avLst/>
          </a:prstGeom>
          <a:solidFill>
            <a:schemeClr val="bg1"/>
          </a:solidFill>
        </p:spPr>
        <p:txBody>
          <a:bodyPr wrap="square">
            <a:spAutoFit/>
          </a:bodyPr>
          <a:lstStyle/>
          <a:p>
            <a:pPr algn="ctr"/>
            <a:r>
              <a:rPr lang="en-GB" sz="2800" dirty="0" err="1"/>
              <a:t>Topmeteo</a:t>
            </a:r>
            <a:r>
              <a:rPr lang="en-GB" sz="2800" dirty="0"/>
              <a:t> </a:t>
            </a:r>
          </a:p>
          <a:p>
            <a:pPr algn="ctr"/>
            <a:r>
              <a:rPr lang="en-GB" sz="2800" dirty="0"/>
              <a:t>Sat Photo 12:00L</a:t>
            </a:r>
          </a:p>
        </p:txBody>
      </p:sp>
      <p:sp>
        <p:nvSpPr>
          <p:cNvPr id="5" name="TextBox 4">
            <a:extLst>
              <a:ext uri="{FF2B5EF4-FFF2-40B4-BE49-F238E27FC236}">
                <a16:creationId xmlns:a16="http://schemas.microsoft.com/office/drawing/2014/main" id="{2E151397-FDE7-4249-ABE2-1A93C94C3C1E}"/>
              </a:ext>
            </a:extLst>
          </p:cNvPr>
          <p:cNvSpPr txBox="1"/>
          <p:nvPr/>
        </p:nvSpPr>
        <p:spPr>
          <a:xfrm>
            <a:off x="3474719" y="133009"/>
            <a:ext cx="1263535" cy="461665"/>
          </a:xfrm>
          <a:prstGeom prst="rect">
            <a:avLst/>
          </a:prstGeom>
          <a:noFill/>
        </p:spPr>
        <p:txBody>
          <a:bodyPr wrap="square" rtlCol="0">
            <a:spAutoFit/>
          </a:bodyPr>
          <a:lstStyle/>
          <a:p>
            <a:r>
              <a:rPr lang="en-GB" sz="2400" dirty="0"/>
              <a:t>(1200L)</a:t>
            </a:r>
          </a:p>
        </p:txBody>
      </p:sp>
    </p:spTree>
    <p:extLst>
      <p:ext uri="{BB962C8B-B14F-4D97-AF65-F5344CB8AC3E}">
        <p14:creationId xmlns:p14="http://schemas.microsoft.com/office/powerpoint/2010/main" val="1316126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4C236B-BD17-483D-8925-7809E4F534BB}"/>
              </a:ext>
            </a:extLst>
          </p:cNvPr>
          <p:cNvPicPr>
            <a:picLocks noChangeAspect="1"/>
          </p:cNvPicPr>
          <p:nvPr/>
        </p:nvPicPr>
        <p:blipFill rotWithShape="1">
          <a:blip r:embed="rId3"/>
          <a:srcRect l="159" t="1667" r="13163" b="3333"/>
          <a:stretch/>
        </p:blipFill>
        <p:spPr>
          <a:xfrm>
            <a:off x="0" y="16326"/>
            <a:ext cx="9259409" cy="6841674"/>
          </a:xfrm>
          <a:prstGeom prst="rect">
            <a:avLst/>
          </a:prstGeom>
        </p:spPr>
      </p:pic>
      <p:sp>
        <p:nvSpPr>
          <p:cNvPr id="3" name="Rectangle 2">
            <a:extLst>
              <a:ext uri="{FF2B5EF4-FFF2-40B4-BE49-F238E27FC236}">
                <a16:creationId xmlns:a16="http://schemas.microsoft.com/office/drawing/2014/main" id="{B212BDDB-5D0B-49A9-82CA-58E226307032}"/>
              </a:ext>
            </a:extLst>
          </p:cNvPr>
          <p:cNvSpPr/>
          <p:nvPr/>
        </p:nvSpPr>
        <p:spPr>
          <a:xfrm>
            <a:off x="5737352" y="583990"/>
            <a:ext cx="2652669" cy="954107"/>
          </a:xfrm>
          <a:prstGeom prst="rect">
            <a:avLst/>
          </a:prstGeom>
          <a:solidFill>
            <a:schemeClr val="bg1">
              <a:alpha val="64000"/>
            </a:schemeClr>
          </a:solidFill>
        </p:spPr>
        <p:txBody>
          <a:bodyPr wrap="square">
            <a:spAutoFit/>
          </a:bodyPr>
          <a:lstStyle/>
          <a:p>
            <a:pPr algn="ctr"/>
            <a:r>
              <a:rPr lang="en-GB" sz="2800" dirty="0"/>
              <a:t>Deeside GC </a:t>
            </a:r>
          </a:p>
          <a:p>
            <a:pPr algn="ctr"/>
            <a:r>
              <a:rPr lang="en-GB" sz="2800" dirty="0"/>
              <a:t>Webcam 12.14L</a:t>
            </a:r>
          </a:p>
        </p:txBody>
      </p:sp>
    </p:spTree>
    <p:extLst>
      <p:ext uri="{BB962C8B-B14F-4D97-AF65-F5344CB8AC3E}">
        <p14:creationId xmlns:p14="http://schemas.microsoft.com/office/powerpoint/2010/main" val="650772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altamontpatagonia.com/moreadvent/foto2soaring_intro.jpg">
            <a:extLst>
              <a:ext uri="{FF2B5EF4-FFF2-40B4-BE49-F238E27FC236}">
                <a16:creationId xmlns:a16="http://schemas.microsoft.com/office/drawing/2014/main" id="{BB39928E-39B6-4095-A369-FDD64583C1D2}"/>
              </a:ext>
            </a:extLst>
          </p:cNvPr>
          <p:cNvPicPr>
            <a:picLocks noChangeAspect="1" noChangeArrowheads="1"/>
          </p:cNvPicPr>
          <p:nvPr/>
        </p:nvPicPr>
        <p:blipFill>
          <a:blip r:embed="rId3" cstate="print"/>
          <a:srcRect l="6052" t="3635" r="5468" b="3684"/>
          <a:stretch>
            <a:fillRect/>
          </a:stretch>
        </p:blipFill>
        <p:spPr bwMode="auto">
          <a:xfrm>
            <a:off x="-1" y="-87220"/>
            <a:ext cx="9144001" cy="7032440"/>
          </a:xfrm>
          <a:prstGeom prst="rect">
            <a:avLst/>
          </a:prstGeom>
          <a:noFill/>
        </p:spPr>
      </p:pic>
      <p:sp>
        <p:nvSpPr>
          <p:cNvPr id="3" name="TextBox 2">
            <a:extLst>
              <a:ext uri="{FF2B5EF4-FFF2-40B4-BE49-F238E27FC236}">
                <a16:creationId xmlns:a16="http://schemas.microsoft.com/office/drawing/2014/main" id="{0295C84A-157E-4F98-88F6-36A4F632BCFB}"/>
              </a:ext>
            </a:extLst>
          </p:cNvPr>
          <p:cNvSpPr txBox="1"/>
          <p:nvPr/>
        </p:nvSpPr>
        <p:spPr>
          <a:xfrm>
            <a:off x="0" y="2"/>
            <a:ext cx="9144000" cy="769441"/>
          </a:xfrm>
          <a:prstGeom prst="rect">
            <a:avLst/>
          </a:prstGeom>
          <a:noFill/>
        </p:spPr>
        <p:txBody>
          <a:bodyPr wrap="square" rtlCol="0">
            <a:spAutoFit/>
          </a:bodyPr>
          <a:lstStyle/>
          <a:p>
            <a:pPr algn="ctr"/>
            <a:r>
              <a:rPr lang="en-GB" sz="4400" b="1" dirty="0">
                <a:solidFill>
                  <a:schemeClr val="bg1"/>
                </a:solidFill>
                <a:effectLst>
                  <a:outerShdw blurRad="38100" dist="38100" dir="2700000" algn="tl">
                    <a:srgbClr val="000000">
                      <a:alpha val="43137"/>
                    </a:srgbClr>
                  </a:outerShdw>
                </a:effectLst>
              </a:rPr>
              <a:t>Aircraft </a:t>
            </a:r>
            <a:r>
              <a:rPr lang="en-GB" sz="4400" b="1" dirty="0" err="1">
                <a:solidFill>
                  <a:schemeClr val="bg1"/>
                </a:solidFill>
                <a:effectLst>
                  <a:outerShdw blurRad="38100" dist="38100" dir="2700000" algn="tl">
                    <a:srgbClr val="000000">
                      <a:alpha val="43137"/>
                    </a:srgbClr>
                  </a:outerShdw>
                </a:effectLst>
              </a:rPr>
              <a:t>Perfomance</a:t>
            </a:r>
            <a:endParaRPr lang="en-GB" sz="4400" b="1" dirty="0">
              <a:solidFill>
                <a:schemeClr val="bg1"/>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BDE2EDF4-360E-4CC9-8FBB-6DC06655424C}"/>
              </a:ext>
            </a:extLst>
          </p:cNvPr>
          <p:cNvPicPr>
            <a:picLocks noChangeAspect="1" noChangeArrowheads="1"/>
          </p:cNvPicPr>
          <p:nvPr/>
        </p:nvPicPr>
        <p:blipFill>
          <a:blip r:embed="rId4" cstate="print"/>
          <a:srcRect/>
          <a:stretch>
            <a:fillRect/>
          </a:stretch>
        </p:blipFill>
        <p:spPr bwMode="auto">
          <a:xfrm>
            <a:off x="330997" y="276696"/>
            <a:ext cx="8578393" cy="6408712"/>
          </a:xfrm>
          <a:prstGeom prst="rect">
            <a:avLst/>
          </a:prstGeom>
          <a:noFill/>
          <a:ln w="9525">
            <a:noFill/>
            <a:miter lim="800000"/>
            <a:headEnd/>
            <a:tailEnd/>
          </a:ln>
        </p:spPr>
      </p:pic>
      <p:cxnSp>
        <p:nvCxnSpPr>
          <p:cNvPr id="6" name="Straight Connector 5">
            <a:extLst>
              <a:ext uri="{FF2B5EF4-FFF2-40B4-BE49-F238E27FC236}">
                <a16:creationId xmlns:a16="http://schemas.microsoft.com/office/drawing/2014/main" id="{D91CDAD6-F47F-41EA-A769-DECF6F1ACDB0}"/>
              </a:ext>
            </a:extLst>
          </p:cNvPr>
          <p:cNvCxnSpPr/>
          <p:nvPr/>
        </p:nvCxnSpPr>
        <p:spPr>
          <a:xfrm>
            <a:off x="5148064" y="908720"/>
            <a:ext cx="72008" cy="36724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B60681D-0C6E-4A72-8DEE-E8B40E27A053}"/>
              </a:ext>
            </a:extLst>
          </p:cNvPr>
          <p:cNvCxnSpPr/>
          <p:nvPr/>
        </p:nvCxnSpPr>
        <p:spPr>
          <a:xfrm>
            <a:off x="6012160" y="980728"/>
            <a:ext cx="72008" cy="3672408"/>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0FDC5CA-A411-4877-8D67-CF08F50F81B2}"/>
              </a:ext>
            </a:extLst>
          </p:cNvPr>
          <p:cNvCxnSpPr>
            <a:cxnSpLocks/>
          </p:cNvCxnSpPr>
          <p:nvPr/>
        </p:nvCxnSpPr>
        <p:spPr>
          <a:xfrm flipV="1">
            <a:off x="4932040" y="4283242"/>
            <a:ext cx="1276255" cy="985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6723012-D8DB-44B1-AA37-01E6612B427E}"/>
              </a:ext>
            </a:extLst>
          </p:cNvPr>
          <p:cNvSpPr txBox="1"/>
          <p:nvPr/>
        </p:nvSpPr>
        <p:spPr>
          <a:xfrm>
            <a:off x="4186922" y="2328"/>
            <a:ext cx="5085804" cy="523220"/>
          </a:xfrm>
          <a:prstGeom prst="rect">
            <a:avLst/>
          </a:prstGeom>
          <a:noFill/>
        </p:spPr>
        <p:txBody>
          <a:bodyPr wrap="square" rtlCol="0">
            <a:spAutoFit/>
          </a:bodyPr>
          <a:lstStyle/>
          <a:p>
            <a:r>
              <a:rPr lang="en-GB" sz="2800" dirty="0"/>
              <a:t>84kts &amp; 95kts (157kph &amp; 176kph)</a:t>
            </a:r>
          </a:p>
        </p:txBody>
      </p:sp>
      <p:sp>
        <p:nvSpPr>
          <p:cNvPr id="10" name="TextBox 9">
            <a:extLst>
              <a:ext uri="{FF2B5EF4-FFF2-40B4-BE49-F238E27FC236}">
                <a16:creationId xmlns:a16="http://schemas.microsoft.com/office/drawing/2014/main" id="{28D71939-AD4A-4BD7-9584-E5DD96B915A5}"/>
              </a:ext>
            </a:extLst>
          </p:cNvPr>
          <p:cNvSpPr txBox="1"/>
          <p:nvPr/>
        </p:nvSpPr>
        <p:spPr>
          <a:xfrm>
            <a:off x="43537" y="5638795"/>
            <a:ext cx="6357263" cy="1200329"/>
          </a:xfrm>
          <a:prstGeom prst="rect">
            <a:avLst/>
          </a:prstGeom>
          <a:solidFill>
            <a:schemeClr val="bg1"/>
          </a:solidFill>
        </p:spPr>
        <p:txBody>
          <a:bodyPr wrap="square" rtlCol="0">
            <a:spAutoFit/>
          </a:bodyPr>
          <a:lstStyle/>
          <a:p>
            <a:r>
              <a:rPr lang="en-GB" sz="2400" dirty="0">
                <a:effectLst>
                  <a:outerShdw blurRad="38100" dist="38100" dir="2700000" algn="tl">
                    <a:srgbClr val="000000">
                      <a:alpha val="43137"/>
                    </a:srgbClr>
                  </a:outerShdw>
                </a:effectLst>
              </a:rPr>
              <a:t>With a 60kt x/wind at 90°:</a:t>
            </a:r>
          </a:p>
          <a:p>
            <a:r>
              <a:rPr lang="en-GB" sz="2400" dirty="0">
                <a:effectLst>
                  <a:outerShdw blurRad="38100" dist="38100" dir="2700000" algn="tl">
                    <a:srgbClr val="000000">
                      <a:alpha val="43137"/>
                    </a:srgbClr>
                  </a:outerShdw>
                </a:effectLst>
              </a:rPr>
              <a:t>84kts = G/S of 71kts (131kph). Drift 38°</a:t>
            </a:r>
          </a:p>
          <a:p>
            <a:r>
              <a:rPr lang="en-GB" sz="2400" dirty="0">
                <a:effectLst>
                  <a:outerShdw blurRad="38100" dist="38100" dir="2700000" algn="tl">
                    <a:srgbClr val="000000">
                      <a:alpha val="43137"/>
                    </a:srgbClr>
                  </a:outerShdw>
                </a:effectLst>
              </a:rPr>
              <a:t>95kts = G/S of 81kts (150kph) Drift 35°</a:t>
            </a:r>
          </a:p>
        </p:txBody>
      </p:sp>
      <p:sp>
        <p:nvSpPr>
          <p:cNvPr id="11" name="TextBox 10">
            <a:extLst>
              <a:ext uri="{FF2B5EF4-FFF2-40B4-BE49-F238E27FC236}">
                <a16:creationId xmlns:a16="http://schemas.microsoft.com/office/drawing/2014/main" id="{CD45AA33-1AA7-42D6-A14C-008F0B4151D4}"/>
              </a:ext>
            </a:extLst>
          </p:cNvPr>
          <p:cNvSpPr txBox="1"/>
          <p:nvPr/>
        </p:nvSpPr>
        <p:spPr>
          <a:xfrm>
            <a:off x="5293205" y="5629362"/>
            <a:ext cx="3979521" cy="1200329"/>
          </a:xfrm>
          <a:prstGeom prst="rect">
            <a:avLst/>
          </a:prstGeom>
          <a:solidFill>
            <a:schemeClr val="bg1"/>
          </a:solidFill>
        </p:spPr>
        <p:txBody>
          <a:bodyPr wrap="square" rtlCol="0">
            <a:spAutoFit/>
          </a:bodyPr>
          <a:lstStyle/>
          <a:p>
            <a:r>
              <a:rPr lang="en-GB" sz="2400" dirty="0">
                <a:solidFill>
                  <a:srgbClr val="00B050"/>
                </a:solidFill>
                <a:effectLst>
                  <a:outerShdw blurRad="38100" dist="38100" dir="2700000" algn="tl">
                    <a:srgbClr val="000000">
                      <a:alpha val="43137"/>
                    </a:srgbClr>
                  </a:outerShdw>
                </a:effectLst>
              </a:rPr>
              <a:t>Antares 110kts = 1:37.75 G/A</a:t>
            </a:r>
          </a:p>
          <a:p>
            <a:r>
              <a:rPr lang="en-GB" sz="2400" dirty="0">
                <a:solidFill>
                  <a:srgbClr val="00B050"/>
                </a:solidFill>
                <a:effectLst>
                  <a:outerShdw blurRad="38100" dist="38100" dir="2700000" algn="tl">
                    <a:srgbClr val="000000">
                      <a:alpha val="43137"/>
                    </a:srgbClr>
                  </a:outerShdw>
                </a:effectLst>
              </a:rPr>
              <a:t>GS  of 95kts (176kph)</a:t>
            </a:r>
          </a:p>
          <a:p>
            <a:r>
              <a:rPr lang="en-GB" sz="2400" dirty="0">
                <a:solidFill>
                  <a:srgbClr val="00B050"/>
                </a:solidFill>
                <a:effectLst>
                  <a:outerShdw blurRad="38100" dist="38100" dir="2700000" algn="tl">
                    <a:srgbClr val="000000">
                      <a:alpha val="43137"/>
                    </a:srgbClr>
                  </a:outerShdw>
                </a:effectLst>
              </a:rPr>
              <a:t>At 95kts has G/A of 1:43</a:t>
            </a:r>
          </a:p>
        </p:txBody>
      </p:sp>
      <p:sp>
        <p:nvSpPr>
          <p:cNvPr id="14" name="TextBox 13">
            <a:extLst>
              <a:ext uri="{FF2B5EF4-FFF2-40B4-BE49-F238E27FC236}">
                <a16:creationId xmlns:a16="http://schemas.microsoft.com/office/drawing/2014/main" id="{2FD37764-CA3E-44F6-B7CF-9A319F5ABD8F}"/>
              </a:ext>
            </a:extLst>
          </p:cNvPr>
          <p:cNvSpPr txBox="1"/>
          <p:nvPr/>
        </p:nvSpPr>
        <p:spPr>
          <a:xfrm>
            <a:off x="1088563" y="1799776"/>
            <a:ext cx="2084423" cy="1200329"/>
          </a:xfrm>
          <a:prstGeom prst="rect">
            <a:avLst/>
          </a:prstGeom>
          <a:solidFill>
            <a:schemeClr val="bg1"/>
          </a:solidFill>
        </p:spPr>
        <p:txBody>
          <a:bodyPr wrap="square" rtlCol="0">
            <a:spAutoFit/>
          </a:bodyPr>
          <a:lstStyle/>
          <a:p>
            <a:r>
              <a:rPr lang="en-GB" sz="2400" dirty="0">
                <a:effectLst>
                  <a:outerShdw blurRad="38100" dist="38100" dir="2700000" algn="tl">
                    <a:srgbClr val="000000">
                      <a:alpha val="43137"/>
                    </a:srgbClr>
                  </a:outerShdw>
                </a:effectLst>
              </a:rPr>
              <a:t>Glide Angle:</a:t>
            </a:r>
          </a:p>
          <a:p>
            <a:r>
              <a:rPr lang="en-GB" sz="2400" dirty="0">
                <a:effectLst>
                  <a:outerShdw blurRad="38100" dist="38100" dir="2700000" algn="tl">
                    <a:srgbClr val="000000">
                      <a:alpha val="43137"/>
                    </a:srgbClr>
                  </a:outerShdw>
                </a:effectLst>
              </a:rPr>
              <a:t>84kts = 1 : 28.8</a:t>
            </a:r>
          </a:p>
          <a:p>
            <a:r>
              <a:rPr lang="en-GB" sz="2400" dirty="0">
                <a:effectLst>
                  <a:outerShdw blurRad="38100" dist="38100" dir="2700000" algn="tl">
                    <a:srgbClr val="000000">
                      <a:alpha val="43137"/>
                    </a:srgbClr>
                  </a:outerShdw>
                </a:effectLst>
              </a:rPr>
              <a:t>95kts = 1 : 32.6</a:t>
            </a:r>
          </a:p>
        </p:txBody>
      </p:sp>
      <p:cxnSp>
        <p:nvCxnSpPr>
          <p:cNvPr id="12" name="Straight Connector 11">
            <a:extLst>
              <a:ext uri="{FF2B5EF4-FFF2-40B4-BE49-F238E27FC236}">
                <a16:creationId xmlns:a16="http://schemas.microsoft.com/office/drawing/2014/main" id="{3C734E24-B44D-4ADB-8B30-BE3FA48A532F}"/>
              </a:ext>
            </a:extLst>
          </p:cNvPr>
          <p:cNvCxnSpPr>
            <a:cxnSpLocks/>
          </p:cNvCxnSpPr>
          <p:nvPr/>
        </p:nvCxnSpPr>
        <p:spPr>
          <a:xfrm>
            <a:off x="2876204" y="3169127"/>
            <a:ext cx="0" cy="259873"/>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54F51C5-BCC8-411A-8953-EBB1A12F37B9}"/>
              </a:ext>
            </a:extLst>
          </p:cNvPr>
          <p:cNvCxnSpPr>
            <a:cxnSpLocks/>
          </p:cNvCxnSpPr>
          <p:nvPr/>
        </p:nvCxnSpPr>
        <p:spPr>
          <a:xfrm>
            <a:off x="3876499" y="3169127"/>
            <a:ext cx="0" cy="42197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98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10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10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dissolv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animBg="1"/>
      <p:bldP spid="11"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0541D9-A77D-4AE7-9543-1FF3C3297783}"/>
              </a:ext>
            </a:extLst>
          </p:cNvPr>
          <p:cNvPicPr>
            <a:picLocks noChangeAspect="1"/>
          </p:cNvPicPr>
          <p:nvPr/>
        </p:nvPicPr>
        <p:blipFill rotWithShape="1">
          <a:blip r:embed="rId3"/>
          <a:srcRect l="984" r="13649"/>
          <a:stretch/>
        </p:blipFill>
        <p:spPr>
          <a:xfrm>
            <a:off x="0" y="-1"/>
            <a:ext cx="9144000" cy="6858001"/>
          </a:xfrm>
          <a:prstGeom prst="rect">
            <a:avLst/>
          </a:prstGeom>
        </p:spPr>
      </p:pic>
      <p:cxnSp>
        <p:nvCxnSpPr>
          <p:cNvPr id="3" name="Straight Connector 2">
            <a:extLst>
              <a:ext uri="{FF2B5EF4-FFF2-40B4-BE49-F238E27FC236}">
                <a16:creationId xmlns:a16="http://schemas.microsoft.com/office/drawing/2014/main" id="{20C83E2C-DF82-403B-9BC0-2959102D81F5}"/>
              </a:ext>
            </a:extLst>
          </p:cNvPr>
          <p:cNvCxnSpPr>
            <a:cxnSpLocks/>
          </p:cNvCxnSpPr>
          <p:nvPr/>
        </p:nvCxnSpPr>
        <p:spPr>
          <a:xfrm flipV="1">
            <a:off x="4800602" y="2008413"/>
            <a:ext cx="277586" cy="31514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6C431AA8-24B0-4A2F-AEAC-92A9B947FBA0}"/>
              </a:ext>
            </a:extLst>
          </p:cNvPr>
          <p:cNvSpPr txBox="1"/>
          <p:nvPr/>
        </p:nvSpPr>
        <p:spPr>
          <a:xfrm>
            <a:off x="3474719" y="133009"/>
            <a:ext cx="1263535" cy="461665"/>
          </a:xfrm>
          <a:prstGeom prst="rect">
            <a:avLst/>
          </a:prstGeom>
          <a:noFill/>
        </p:spPr>
        <p:txBody>
          <a:bodyPr wrap="square" rtlCol="0">
            <a:spAutoFit/>
          </a:bodyPr>
          <a:lstStyle/>
          <a:p>
            <a:r>
              <a:rPr lang="en-GB" sz="2400" dirty="0"/>
              <a:t>(1645L)</a:t>
            </a:r>
          </a:p>
        </p:txBody>
      </p:sp>
      <p:sp>
        <p:nvSpPr>
          <p:cNvPr id="5" name="Rectangle 4">
            <a:extLst>
              <a:ext uri="{FF2B5EF4-FFF2-40B4-BE49-F238E27FC236}">
                <a16:creationId xmlns:a16="http://schemas.microsoft.com/office/drawing/2014/main" id="{BE8C3BF0-4407-428C-88CB-4C27A9A147E0}"/>
              </a:ext>
            </a:extLst>
          </p:cNvPr>
          <p:cNvSpPr/>
          <p:nvPr/>
        </p:nvSpPr>
        <p:spPr>
          <a:xfrm>
            <a:off x="103958" y="4933267"/>
            <a:ext cx="2652669" cy="954107"/>
          </a:xfrm>
          <a:prstGeom prst="rect">
            <a:avLst/>
          </a:prstGeom>
          <a:solidFill>
            <a:schemeClr val="bg1"/>
          </a:solidFill>
        </p:spPr>
        <p:txBody>
          <a:bodyPr wrap="square">
            <a:spAutoFit/>
          </a:bodyPr>
          <a:lstStyle/>
          <a:p>
            <a:pPr algn="ctr"/>
            <a:r>
              <a:rPr lang="en-GB" sz="2800" dirty="0" err="1"/>
              <a:t>Topmeteo</a:t>
            </a:r>
            <a:r>
              <a:rPr lang="en-GB" sz="2800" dirty="0"/>
              <a:t> </a:t>
            </a:r>
          </a:p>
          <a:p>
            <a:pPr algn="ctr"/>
            <a:r>
              <a:rPr lang="en-GB" sz="2800" dirty="0"/>
              <a:t>Sat Photo 16.45L</a:t>
            </a:r>
          </a:p>
        </p:txBody>
      </p:sp>
    </p:spTree>
    <p:extLst>
      <p:ext uri="{BB962C8B-B14F-4D97-AF65-F5344CB8AC3E}">
        <p14:creationId xmlns:p14="http://schemas.microsoft.com/office/powerpoint/2010/main" val="7488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71E1F4-5D48-4E40-B245-401B9588F806}"/>
              </a:ext>
            </a:extLst>
          </p:cNvPr>
          <p:cNvPicPr>
            <a:picLocks noChangeAspect="1"/>
          </p:cNvPicPr>
          <p:nvPr/>
        </p:nvPicPr>
        <p:blipFill>
          <a:blip r:embed="rId2"/>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B7C2ADCA-BD9D-4872-B078-E4EFAAB4D268}"/>
              </a:ext>
            </a:extLst>
          </p:cNvPr>
          <p:cNvSpPr/>
          <p:nvPr/>
        </p:nvSpPr>
        <p:spPr>
          <a:xfrm>
            <a:off x="5737352" y="583990"/>
            <a:ext cx="2652669" cy="954107"/>
          </a:xfrm>
          <a:prstGeom prst="rect">
            <a:avLst/>
          </a:prstGeom>
          <a:solidFill>
            <a:schemeClr val="bg1">
              <a:alpha val="64000"/>
            </a:schemeClr>
          </a:solidFill>
        </p:spPr>
        <p:txBody>
          <a:bodyPr wrap="square">
            <a:spAutoFit/>
          </a:bodyPr>
          <a:lstStyle/>
          <a:p>
            <a:pPr algn="ctr"/>
            <a:r>
              <a:rPr lang="en-GB" sz="2800" dirty="0"/>
              <a:t>Deeside GC </a:t>
            </a:r>
          </a:p>
          <a:p>
            <a:pPr algn="ctr"/>
            <a:r>
              <a:rPr lang="en-GB" sz="2800" dirty="0"/>
              <a:t>Webcam 16.57L</a:t>
            </a:r>
          </a:p>
        </p:txBody>
      </p:sp>
    </p:spTree>
    <p:extLst>
      <p:ext uri="{BB962C8B-B14F-4D97-AF65-F5344CB8AC3E}">
        <p14:creationId xmlns:p14="http://schemas.microsoft.com/office/powerpoint/2010/main" val="2372195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Santiago\Documents\SGU-Gliding\SGU Talks\6.PMK Festival\Wave Diagram.JPG">
            <a:extLst>
              <a:ext uri="{FF2B5EF4-FFF2-40B4-BE49-F238E27FC236}">
                <a16:creationId xmlns:a16="http://schemas.microsoft.com/office/drawing/2014/main" id="{F1E00A95-421E-486A-9F5E-C4CA1B26BD82}"/>
              </a:ext>
            </a:extLst>
          </p:cNvPr>
          <p:cNvPicPr>
            <a:picLocks noChangeAspect="1" noChangeArrowheads="1"/>
          </p:cNvPicPr>
          <p:nvPr/>
        </p:nvPicPr>
        <p:blipFill rotWithShape="1">
          <a:blip r:embed="rId3" cstate="print"/>
          <a:srcRect l="599" t="337" r="17165" b="-337"/>
          <a:stretch/>
        </p:blipFill>
        <p:spPr bwMode="auto">
          <a:xfrm>
            <a:off x="66260" y="-13693"/>
            <a:ext cx="9077740" cy="6885385"/>
          </a:xfrm>
          <a:prstGeom prst="rect">
            <a:avLst/>
          </a:prstGeom>
          <a:noFill/>
        </p:spPr>
      </p:pic>
      <p:pic>
        <p:nvPicPr>
          <p:cNvPr id="5" name="Picture 4">
            <a:extLst>
              <a:ext uri="{FF2B5EF4-FFF2-40B4-BE49-F238E27FC236}">
                <a16:creationId xmlns:a16="http://schemas.microsoft.com/office/drawing/2014/main" id="{299E8816-084B-453A-8945-30169A9169A5}"/>
              </a:ext>
            </a:extLst>
          </p:cNvPr>
          <p:cNvPicPr>
            <a:picLocks noChangeAspect="1"/>
          </p:cNvPicPr>
          <p:nvPr/>
        </p:nvPicPr>
        <p:blipFill rotWithShape="1">
          <a:blip r:embed="rId4"/>
          <a:srcRect r="1132"/>
          <a:stretch/>
        </p:blipFill>
        <p:spPr>
          <a:xfrm>
            <a:off x="3437412" y="702129"/>
            <a:ext cx="5706588" cy="6155871"/>
          </a:xfrm>
          <a:prstGeom prst="rect">
            <a:avLst/>
          </a:prstGeom>
        </p:spPr>
      </p:pic>
    </p:spTree>
    <p:extLst>
      <p:ext uri="{BB962C8B-B14F-4D97-AF65-F5344CB8AC3E}">
        <p14:creationId xmlns:p14="http://schemas.microsoft.com/office/powerpoint/2010/main" val="45206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DF6CBA-C1D9-4F0E-9283-5BA6CFAE9F83}"/>
              </a:ext>
            </a:extLst>
          </p:cNvPr>
          <p:cNvPicPr>
            <a:picLocks noChangeAspect="1"/>
          </p:cNvPicPr>
          <p:nvPr/>
        </p:nvPicPr>
        <p:blipFill>
          <a:blip r:embed="rId3"/>
          <a:stretch>
            <a:fillRect/>
          </a:stretch>
        </p:blipFill>
        <p:spPr>
          <a:xfrm>
            <a:off x="1001612" y="37289"/>
            <a:ext cx="7140777" cy="6820712"/>
          </a:xfrm>
          <a:prstGeom prst="rect">
            <a:avLst/>
          </a:prstGeom>
        </p:spPr>
      </p:pic>
      <p:sp>
        <p:nvSpPr>
          <p:cNvPr id="3" name="Rectangle 2">
            <a:extLst>
              <a:ext uri="{FF2B5EF4-FFF2-40B4-BE49-F238E27FC236}">
                <a16:creationId xmlns:a16="http://schemas.microsoft.com/office/drawing/2014/main" id="{F5C1A56E-AACA-4DC5-83F7-91D6E8D01E40}"/>
              </a:ext>
            </a:extLst>
          </p:cNvPr>
          <p:cNvSpPr/>
          <p:nvPr/>
        </p:nvSpPr>
        <p:spPr>
          <a:xfrm>
            <a:off x="5542671" y="37289"/>
            <a:ext cx="1339392" cy="45508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416749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5C2741-E3E0-4BB5-9739-7B2240C38183}"/>
              </a:ext>
            </a:extLst>
          </p:cNvPr>
          <p:cNvPicPr>
            <a:picLocks noChangeAspect="1"/>
          </p:cNvPicPr>
          <p:nvPr/>
        </p:nvPicPr>
        <p:blipFill rotWithShape="1">
          <a:blip r:embed="rId3">
            <a:extLst>
              <a:ext uri="{28A0092B-C50C-407E-A947-70E740481C1C}">
                <a14:useLocalDpi xmlns:a14="http://schemas.microsoft.com/office/drawing/2010/main" val="0"/>
              </a:ext>
            </a:extLst>
          </a:blip>
          <a:srcRect l="1451" r="2823"/>
          <a:stretch/>
        </p:blipFill>
        <p:spPr>
          <a:xfrm>
            <a:off x="-1" y="0"/>
            <a:ext cx="9243201" cy="6858000"/>
          </a:xfrm>
          <a:prstGeom prst="rect">
            <a:avLst/>
          </a:prstGeom>
        </p:spPr>
      </p:pic>
      <p:sp>
        <p:nvSpPr>
          <p:cNvPr id="5" name="TextBox 4">
            <a:extLst>
              <a:ext uri="{FF2B5EF4-FFF2-40B4-BE49-F238E27FC236}">
                <a16:creationId xmlns:a16="http://schemas.microsoft.com/office/drawing/2014/main" id="{8043EAED-2FCA-4E56-9BC1-C18F2CE2715C}"/>
              </a:ext>
            </a:extLst>
          </p:cNvPr>
          <p:cNvSpPr txBox="1"/>
          <p:nvPr/>
        </p:nvSpPr>
        <p:spPr>
          <a:xfrm>
            <a:off x="-76568" y="5918654"/>
            <a:ext cx="9243201" cy="954107"/>
          </a:xfrm>
          <a:prstGeom prst="rect">
            <a:avLst/>
          </a:prstGeom>
          <a:solidFill>
            <a:schemeClr val="bg1">
              <a:alpha val="50000"/>
            </a:schemeClr>
          </a:solidFill>
        </p:spPr>
        <p:txBody>
          <a:bodyPr wrap="square" rtlCol="0">
            <a:spAutoFit/>
          </a:bodyPr>
          <a:lstStyle/>
          <a:p>
            <a:r>
              <a:rPr lang="en-GB" sz="2800" b="1" dirty="0">
                <a:effectLst>
                  <a:outerShdw blurRad="38100" dist="38100" dir="2700000" algn="tl">
                    <a:srgbClr val="000000">
                      <a:alpha val="43137"/>
                    </a:srgbClr>
                  </a:outerShdw>
                </a:effectLst>
              </a:rPr>
              <a:t>    Sunrise:    04.24L Sunset 22.05L: 18.44 available daylight</a:t>
            </a:r>
          </a:p>
          <a:p>
            <a:r>
              <a:rPr lang="en-GB" sz="2800" b="1" dirty="0">
                <a:effectLst>
                  <a:outerShdw blurRad="38100" dist="38100" dir="2700000" algn="tl">
                    <a:srgbClr val="000000">
                      <a:alpha val="43137"/>
                    </a:srgbClr>
                  </a:outerShdw>
                </a:effectLst>
              </a:rPr>
              <a:t>    Airborne: 04.56L:  First task started: 05.54L   </a:t>
            </a:r>
          </a:p>
        </p:txBody>
      </p:sp>
      <p:sp>
        <p:nvSpPr>
          <p:cNvPr id="6" name="TextBox 5">
            <a:extLst>
              <a:ext uri="{FF2B5EF4-FFF2-40B4-BE49-F238E27FC236}">
                <a16:creationId xmlns:a16="http://schemas.microsoft.com/office/drawing/2014/main" id="{1274FA31-329F-4FCD-9A05-3927CAEED810}"/>
              </a:ext>
            </a:extLst>
          </p:cNvPr>
          <p:cNvSpPr txBox="1"/>
          <p:nvPr/>
        </p:nvSpPr>
        <p:spPr>
          <a:xfrm>
            <a:off x="-23918" y="-30485"/>
            <a:ext cx="9243201" cy="954107"/>
          </a:xfrm>
          <a:prstGeom prst="rect">
            <a:avLst/>
          </a:prstGeom>
          <a:solidFill>
            <a:schemeClr val="bg1">
              <a:alpha val="50000"/>
            </a:schemeClr>
          </a:solidFill>
        </p:spPr>
        <p:txBody>
          <a:bodyPr wrap="square" rtlCol="0">
            <a:spAutoFit/>
          </a:bodyPr>
          <a:lstStyle/>
          <a:p>
            <a:r>
              <a:rPr lang="en-GB" sz="2800" b="1" dirty="0">
                <a:effectLst>
                  <a:outerShdw blurRad="38100" dist="38100" dir="2700000" algn="tl">
                    <a:srgbClr val="000000">
                      <a:alpha val="43137"/>
                    </a:srgbClr>
                  </a:outerShdw>
                </a:effectLst>
              </a:rPr>
              <a:t>21 06 18</a:t>
            </a:r>
          </a:p>
          <a:p>
            <a:r>
              <a:rPr lang="en-GB" sz="2800" b="1" dirty="0">
                <a:effectLst>
                  <a:outerShdw blurRad="38100" dist="38100" dir="2700000" algn="tl">
                    <a:srgbClr val="000000">
                      <a:alpha val="43137"/>
                    </a:srgbClr>
                  </a:outerShdw>
                </a:effectLst>
              </a:rPr>
              <a:t>1554km (T) flown   </a:t>
            </a:r>
          </a:p>
        </p:txBody>
      </p:sp>
    </p:spTree>
    <p:extLst>
      <p:ext uri="{BB962C8B-B14F-4D97-AF65-F5344CB8AC3E}">
        <p14:creationId xmlns:p14="http://schemas.microsoft.com/office/powerpoint/2010/main" val="3904118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9E009-A237-4200-8708-A81D9F56E9A4}"/>
              </a:ext>
            </a:extLst>
          </p:cNvPr>
          <p:cNvPicPr>
            <a:picLocks noChangeAspect="1"/>
          </p:cNvPicPr>
          <p:nvPr/>
        </p:nvPicPr>
        <p:blipFill rotWithShape="1">
          <a:blip r:embed="rId3">
            <a:extLst>
              <a:ext uri="{28A0092B-C50C-407E-A947-70E740481C1C}">
                <a14:useLocalDpi xmlns:a14="http://schemas.microsoft.com/office/drawing/2010/main" val="0"/>
              </a:ext>
            </a:extLst>
          </a:blip>
          <a:srcRect l="1712" r="4117" b="2143"/>
          <a:stretch/>
        </p:blipFill>
        <p:spPr>
          <a:xfrm>
            <a:off x="-33372" y="0"/>
            <a:ext cx="9177372" cy="6858000"/>
          </a:xfrm>
          <a:prstGeom prst="rect">
            <a:avLst/>
          </a:prstGeom>
        </p:spPr>
      </p:pic>
      <p:sp>
        <p:nvSpPr>
          <p:cNvPr id="6" name="TextBox 5">
            <a:extLst>
              <a:ext uri="{FF2B5EF4-FFF2-40B4-BE49-F238E27FC236}">
                <a16:creationId xmlns:a16="http://schemas.microsoft.com/office/drawing/2014/main" id="{3A12A96A-E0CF-4061-901F-0BD9E70BC3DC}"/>
              </a:ext>
            </a:extLst>
          </p:cNvPr>
          <p:cNvSpPr txBox="1"/>
          <p:nvPr/>
        </p:nvSpPr>
        <p:spPr>
          <a:xfrm>
            <a:off x="-66501" y="864517"/>
            <a:ext cx="9233134" cy="523220"/>
          </a:xfrm>
          <a:prstGeom prst="rect">
            <a:avLst/>
          </a:prstGeom>
          <a:solidFill>
            <a:schemeClr val="bg1">
              <a:alpha val="50000"/>
            </a:schemeClr>
          </a:solidFill>
        </p:spPr>
        <p:txBody>
          <a:bodyPr wrap="square" rtlCol="0">
            <a:spAutoFit/>
          </a:bodyPr>
          <a:lstStyle/>
          <a:p>
            <a:pPr algn="ctr"/>
            <a:r>
              <a:rPr lang="en-GB" sz="2800" b="1" dirty="0">
                <a:effectLst>
                  <a:outerShdw blurRad="38100" dist="38100" dir="2700000" algn="tl">
                    <a:srgbClr val="000000">
                      <a:alpha val="43137"/>
                    </a:srgbClr>
                  </a:outerShdw>
                </a:effectLst>
              </a:rPr>
              <a:t>    Note the number of wave bars to Comrie : 4</a:t>
            </a:r>
          </a:p>
        </p:txBody>
      </p:sp>
    </p:spTree>
    <p:extLst>
      <p:ext uri="{BB962C8B-B14F-4D97-AF65-F5344CB8AC3E}">
        <p14:creationId xmlns:p14="http://schemas.microsoft.com/office/powerpoint/2010/main" val="663020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A0B766-5EF7-4411-9380-46FF5ABDF99B}"/>
              </a:ext>
            </a:extLst>
          </p:cNvPr>
          <p:cNvPicPr>
            <a:picLocks noChangeAspect="1"/>
          </p:cNvPicPr>
          <p:nvPr/>
        </p:nvPicPr>
        <p:blipFill rotWithShape="1">
          <a:blip r:embed="rId3">
            <a:extLst>
              <a:ext uri="{28A0092B-C50C-407E-A947-70E740481C1C}">
                <a14:useLocalDpi xmlns:a14="http://schemas.microsoft.com/office/drawing/2010/main" val="0"/>
              </a:ext>
            </a:extLst>
          </a:blip>
          <a:srcRect l="1895" r="4339" b="2550"/>
          <a:stretch/>
        </p:blipFill>
        <p:spPr>
          <a:xfrm>
            <a:off x="0" y="1"/>
            <a:ext cx="9166633" cy="6857999"/>
          </a:xfrm>
          <a:prstGeom prst="rect">
            <a:avLst/>
          </a:prstGeom>
        </p:spPr>
      </p:pic>
      <p:sp>
        <p:nvSpPr>
          <p:cNvPr id="4" name="TextBox 3">
            <a:extLst>
              <a:ext uri="{FF2B5EF4-FFF2-40B4-BE49-F238E27FC236}">
                <a16:creationId xmlns:a16="http://schemas.microsoft.com/office/drawing/2014/main" id="{62BAEF84-6391-4A52-8495-0BBFA689F3E0}"/>
              </a:ext>
            </a:extLst>
          </p:cNvPr>
          <p:cNvSpPr txBox="1"/>
          <p:nvPr/>
        </p:nvSpPr>
        <p:spPr>
          <a:xfrm>
            <a:off x="-66501" y="6350912"/>
            <a:ext cx="9233134" cy="523220"/>
          </a:xfrm>
          <a:prstGeom prst="rect">
            <a:avLst/>
          </a:prstGeom>
          <a:solidFill>
            <a:schemeClr val="bg1">
              <a:alpha val="50000"/>
            </a:schemeClr>
          </a:solidFill>
        </p:spPr>
        <p:txBody>
          <a:bodyPr wrap="square" rtlCol="0">
            <a:spAutoFit/>
          </a:bodyPr>
          <a:lstStyle/>
          <a:p>
            <a:r>
              <a:rPr lang="en-GB" sz="2800" b="1" dirty="0">
                <a:effectLst>
                  <a:outerShdw blurRad="38100" dist="38100" dir="2700000" algn="tl">
                    <a:srgbClr val="000000">
                      <a:alpha val="43137"/>
                    </a:srgbClr>
                  </a:outerShdw>
                </a:effectLst>
              </a:rPr>
              <a:t>Last task  finished 19.52: Landed 20.09 Total flight time 15.12    </a:t>
            </a:r>
          </a:p>
        </p:txBody>
      </p:sp>
    </p:spTree>
    <p:extLst>
      <p:ext uri="{BB962C8B-B14F-4D97-AF65-F5344CB8AC3E}">
        <p14:creationId xmlns:p14="http://schemas.microsoft.com/office/powerpoint/2010/main" val="2907312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143BCD-01A2-4994-86BF-18CE31FAD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B8B82421-7CDE-4D81-8BB5-69E12080998C}"/>
              </a:ext>
            </a:extLst>
          </p:cNvPr>
          <p:cNvSpPr txBox="1"/>
          <p:nvPr/>
        </p:nvSpPr>
        <p:spPr>
          <a:xfrm>
            <a:off x="0" y="-33249"/>
            <a:ext cx="9144000" cy="601841"/>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12.58L:  Lap 2, leg 3 Looking up to </a:t>
            </a:r>
            <a:r>
              <a:rPr lang="en-GB" sz="3200" b="1" dirty="0" err="1">
                <a:solidFill>
                  <a:schemeClr val="bg1"/>
                </a:solidFill>
                <a:effectLst>
                  <a:outerShdw blurRad="38100" dist="38100" dir="2700000" algn="tl">
                    <a:srgbClr val="000000">
                      <a:alpha val="43137"/>
                    </a:srgbClr>
                  </a:outerShdw>
                </a:effectLst>
              </a:rPr>
              <a:t>Edzell</a:t>
            </a:r>
            <a:r>
              <a:rPr lang="en-GB" sz="3200" b="1" dirty="0">
                <a:solidFill>
                  <a:schemeClr val="bg1"/>
                </a:solidFill>
                <a:effectLst>
                  <a:outerShdw blurRad="38100" dist="38100" dir="2700000" algn="tl">
                    <a:srgbClr val="000000">
                      <a:alpha val="43137"/>
                    </a:srgbClr>
                  </a:outerShdw>
                </a:effectLst>
              </a:rPr>
              <a:t> (on left)</a:t>
            </a:r>
          </a:p>
        </p:txBody>
      </p:sp>
      <p:sp>
        <p:nvSpPr>
          <p:cNvPr id="4" name="TextBox 3">
            <a:extLst>
              <a:ext uri="{FF2B5EF4-FFF2-40B4-BE49-F238E27FC236}">
                <a16:creationId xmlns:a16="http://schemas.microsoft.com/office/drawing/2014/main" id="{44341599-6100-4389-A959-7C5A122F2F46}"/>
              </a:ext>
            </a:extLst>
          </p:cNvPr>
          <p:cNvSpPr txBox="1"/>
          <p:nvPr/>
        </p:nvSpPr>
        <p:spPr>
          <a:xfrm>
            <a:off x="98576" y="977120"/>
            <a:ext cx="1783016" cy="369332"/>
          </a:xfrm>
          <a:prstGeom prst="rect">
            <a:avLst/>
          </a:prstGeom>
          <a:noFill/>
          <a:ln>
            <a:noFill/>
          </a:ln>
        </p:spPr>
        <p:txBody>
          <a:bodyPr wrap="square" rtlCol="0">
            <a:spAutoFit/>
          </a:bodyPr>
          <a:lstStyle/>
          <a:p>
            <a:r>
              <a:rPr lang="en-GB" b="1" dirty="0">
                <a:solidFill>
                  <a:schemeClr val="bg1"/>
                </a:solidFill>
              </a:rPr>
              <a:t>Wind Direction</a:t>
            </a:r>
          </a:p>
        </p:txBody>
      </p:sp>
      <p:sp>
        <p:nvSpPr>
          <p:cNvPr id="6" name="Arrow: Up 5">
            <a:extLst>
              <a:ext uri="{FF2B5EF4-FFF2-40B4-BE49-F238E27FC236}">
                <a16:creationId xmlns:a16="http://schemas.microsoft.com/office/drawing/2014/main" id="{77B58053-52B9-41FC-8450-2E413D7B699E}"/>
              </a:ext>
            </a:extLst>
          </p:cNvPr>
          <p:cNvSpPr/>
          <p:nvPr/>
        </p:nvSpPr>
        <p:spPr>
          <a:xfrm rot="5400000">
            <a:off x="2165679" y="760114"/>
            <a:ext cx="144379" cy="850232"/>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23617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301D5-E291-41E7-9468-3EBA14523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a:extLst>
              <a:ext uri="{FF2B5EF4-FFF2-40B4-BE49-F238E27FC236}">
                <a16:creationId xmlns:a16="http://schemas.microsoft.com/office/drawing/2014/main" id="{D7B17BE4-FEEB-4052-BDB6-6F0CB4C0914A}"/>
              </a:ext>
            </a:extLst>
          </p:cNvPr>
          <p:cNvSpPr txBox="1"/>
          <p:nvPr/>
        </p:nvSpPr>
        <p:spPr>
          <a:xfrm>
            <a:off x="0" y="-33249"/>
            <a:ext cx="9144000" cy="601841"/>
          </a:xfrm>
          <a:prstGeom prst="rect">
            <a:avLst/>
          </a:prstGeom>
          <a:noFill/>
        </p:spPr>
        <p:txBody>
          <a:bodyPr wrap="square" rtlCol="0">
            <a:spAutoFit/>
          </a:bodyPr>
          <a:lstStyle/>
          <a:p>
            <a:pPr algn="ctr"/>
            <a:r>
              <a:rPr lang="en-GB" sz="3200" b="1" dirty="0">
                <a:solidFill>
                  <a:schemeClr val="bg1"/>
                </a:solidFill>
                <a:effectLst>
                  <a:outerShdw blurRad="38100" dist="38100" dir="2700000" algn="tl">
                    <a:srgbClr val="000000">
                      <a:alpha val="43137"/>
                    </a:srgbClr>
                  </a:outerShdw>
                </a:effectLst>
              </a:rPr>
              <a:t>15.58:  Lap 3, leg 1: Looking up to Montrose </a:t>
            </a:r>
          </a:p>
        </p:txBody>
      </p:sp>
      <p:sp>
        <p:nvSpPr>
          <p:cNvPr id="5" name="TextBox 4">
            <a:extLst>
              <a:ext uri="{FF2B5EF4-FFF2-40B4-BE49-F238E27FC236}">
                <a16:creationId xmlns:a16="http://schemas.microsoft.com/office/drawing/2014/main" id="{0B02A3C7-C264-4662-B6FA-14FA93471730}"/>
              </a:ext>
            </a:extLst>
          </p:cNvPr>
          <p:cNvSpPr txBox="1"/>
          <p:nvPr/>
        </p:nvSpPr>
        <p:spPr>
          <a:xfrm>
            <a:off x="0" y="476328"/>
            <a:ext cx="9144000" cy="6186309"/>
          </a:xfrm>
          <a:prstGeom prst="rect">
            <a:avLst/>
          </a:prstGeom>
          <a:noFill/>
        </p:spPr>
        <p:txBody>
          <a:bodyPr wrap="square" rtlCol="0">
            <a:spAutoFit/>
          </a:bodyPr>
          <a:lstStyle/>
          <a:p>
            <a:pPr algn="ctr"/>
            <a:r>
              <a:rPr lang="en-GB" sz="4400" b="1" dirty="0">
                <a:solidFill>
                  <a:schemeClr val="bg1"/>
                </a:solidFill>
                <a:effectLst>
                  <a:outerShdw blurRad="38100" dist="38100" dir="2700000" algn="tl">
                    <a:srgbClr val="000000">
                      <a:alpha val="43137"/>
                    </a:srgbClr>
                  </a:outerShdw>
                </a:effectLst>
              </a:rPr>
              <a:t>End of Part 2</a:t>
            </a:r>
          </a:p>
          <a:p>
            <a:pPr algn="ctr"/>
            <a:r>
              <a:rPr lang="en-GB" sz="4400" b="1" dirty="0">
                <a:solidFill>
                  <a:schemeClr val="bg1"/>
                </a:solidFill>
                <a:effectLst>
                  <a:outerShdw blurRad="38100" dist="38100" dir="2700000" algn="tl">
                    <a:srgbClr val="000000">
                      <a:alpha val="43137"/>
                    </a:srgbClr>
                  </a:outerShdw>
                </a:effectLst>
              </a:rPr>
              <a:t>Performance &amp; Met. Interpretation</a:t>
            </a:r>
          </a:p>
          <a:p>
            <a:pPr marL="571500" indent="-571500" algn="ctr">
              <a:buFontTx/>
              <a:buChar char="-"/>
            </a:pPr>
            <a:endParaRPr lang="en-GB" sz="4400" b="1" dirty="0">
              <a:solidFill>
                <a:schemeClr val="bg1"/>
              </a:solidFill>
              <a:effectLst>
                <a:outerShdw blurRad="38100" dist="38100" dir="2700000" algn="tl">
                  <a:srgbClr val="000000">
                    <a:alpha val="43137"/>
                  </a:srgbClr>
                </a:outerShdw>
              </a:effectLst>
            </a:endParaRPr>
          </a:p>
          <a:p>
            <a:pPr marL="571500" indent="-571500" algn="ctr">
              <a:buFontTx/>
              <a:buChar char="-"/>
            </a:pPr>
            <a:endParaRPr lang="en-GB" sz="4400" b="1" dirty="0">
              <a:solidFill>
                <a:schemeClr val="bg1"/>
              </a:solidFill>
              <a:effectLst>
                <a:outerShdw blurRad="38100" dist="38100" dir="2700000" algn="tl">
                  <a:srgbClr val="000000">
                    <a:alpha val="43137"/>
                  </a:srgbClr>
                </a:outerShdw>
              </a:effectLst>
            </a:endParaRPr>
          </a:p>
          <a:p>
            <a:pPr marL="571500" indent="-571500" algn="ctr">
              <a:buFontTx/>
              <a:buChar char="-"/>
            </a:pPr>
            <a:endParaRPr lang="en-GB" sz="4400" b="1" dirty="0">
              <a:solidFill>
                <a:schemeClr val="bg1"/>
              </a:solidFill>
              <a:effectLst>
                <a:outerShdw blurRad="38100" dist="38100" dir="2700000" algn="tl">
                  <a:srgbClr val="000000">
                    <a:alpha val="43137"/>
                  </a:srgbClr>
                </a:outerShdw>
              </a:effectLst>
            </a:endParaRPr>
          </a:p>
          <a:p>
            <a:pPr marL="571500" indent="-571500" algn="ctr">
              <a:buFontTx/>
              <a:buChar char="-"/>
            </a:pPr>
            <a:endParaRPr lang="en-GB" sz="4400" b="1" dirty="0">
              <a:solidFill>
                <a:schemeClr val="bg1"/>
              </a:solidFill>
              <a:effectLst>
                <a:outerShdw blurRad="38100" dist="38100" dir="2700000" algn="tl">
                  <a:srgbClr val="000000">
                    <a:alpha val="43137"/>
                  </a:srgbClr>
                </a:outerShdw>
              </a:effectLst>
            </a:endParaRPr>
          </a:p>
          <a:p>
            <a:pPr marL="571500" indent="-571500" algn="ctr">
              <a:buFontTx/>
              <a:buChar char="-"/>
            </a:pPr>
            <a:endParaRPr lang="en-GB" sz="4400" b="1" dirty="0">
              <a:solidFill>
                <a:schemeClr val="bg1"/>
              </a:solidFill>
              <a:effectLst>
                <a:outerShdw blurRad="38100" dist="38100" dir="2700000" algn="tl">
                  <a:srgbClr val="000000">
                    <a:alpha val="43137"/>
                  </a:srgbClr>
                </a:outerShdw>
              </a:effectLst>
            </a:endParaRPr>
          </a:p>
          <a:p>
            <a:pPr marL="571500" indent="-571500" algn="ctr">
              <a:buFontTx/>
              <a:buChar char="-"/>
            </a:pPr>
            <a:endParaRPr lang="en-GB" sz="4400" b="1" dirty="0">
              <a:solidFill>
                <a:schemeClr val="bg1"/>
              </a:solidFill>
              <a:effectLst>
                <a:outerShdw blurRad="38100" dist="38100" dir="2700000" algn="tl">
                  <a:srgbClr val="000000">
                    <a:alpha val="43137"/>
                  </a:srgbClr>
                </a:outerShdw>
              </a:effectLst>
            </a:endParaRPr>
          </a:p>
          <a:p>
            <a:pPr algn="ctr"/>
            <a:r>
              <a:rPr lang="en-GB" sz="4400" b="1" dirty="0">
                <a:solidFill>
                  <a:schemeClr val="bg1"/>
                </a:solidFill>
                <a:effectLst>
                  <a:outerShdw blurRad="38100" dist="38100" dir="2700000" algn="tl">
                    <a:srgbClr val="000000">
                      <a:alpha val="43137"/>
                    </a:srgbClr>
                  </a:outerShdw>
                </a:effectLst>
              </a:rPr>
              <a:t>Any Questions?</a:t>
            </a:r>
          </a:p>
        </p:txBody>
      </p:sp>
    </p:spTree>
    <p:extLst>
      <p:ext uri="{BB962C8B-B14F-4D97-AF65-F5344CB8AC3E}">
        <p14:creationId xmlns:p14="http://schemas.microsoft.com/office/powerpoint/2010/main" val="306893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701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7FEB0F-CC63-4599-A49E-9A64BFF03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5133"/>
            <a:ext cx="9144000" cy="4825122"/>
          </a:xfrm>
          <a:prstGeom prst="rect">
            <a:avLst/>
          </a:prstGeom>
        </p:spPr>
      </p:pic>
      <p:sp>
        <p:nvSpPr>
          <p:cNvPr id="2" name="Rectangle 1">
            <a:extLst>
              <a:ext uri="{FF2B5EF4-FFF2-40B4-BE49-F238E27FC236}">
                <a16:creationId xmlns:a16="http://schemas.microsoft.com/office/drawing/2014/main" id="{9CFF38CC-89D4-46CD-8C0E-5C594CA56BF2}"/>
              </a:ext>
            </a:extLst>
          </p:cNvPr>
          <p:cNvSpPr/>
          <p:nvPr/>
        </p:nvSpPr>
        <p:spPr>
          <a:xfrm>
            <a:off x="2106453" y="5543796"/>
            <a:ext cx="493109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The Polar Vortex</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4" name="Rectangle 3">
            <a:extLst>
              <a:ext uri="{FF2B5EF4-FFF2-40B4-BE49-F238E27FC236}">
                <a16:creationId xmlns:a16="http://schemas.microsoft.com/office/drawing/2014/main" id="{C3C6C919-79FB-410D-BF85-A4679E69DDE4}"/>
              </a:ext>
            </a:extLst>
          </p:cNvPr>
          <p:cNvSpPr/>
          <p:nvPr/>
        </p:nvSpPr>
        <p:spPr>
          <a:xfrm>
            <a:off x="0" y="5302299"/>
            <a:ext cx="9144000" cy="1569660"/>
          </a:xfrm>
          <a:prstGeom prst="rect">
            <a:avLst/>
          </a:prstGeom>
          <a:noFill/>
        </p:spPr>
        <p:txBody>
          <a:bodyPr wrap="square" lIns="91440" tIns="45720" rIns="91440" bIns="45720">
            <a:spAutoFit/>
          </a:bodyPr>
          <a:lstStyle/>
          <a:p>
            <a:pPr algn="ctr"/>
            <a:r>
              <a:rPr lang="en-US" sz="2400" b="1" dirty="0">
                <a:ln w="9525">
                  <a:solidFill>
                    <a:schemeClr val="bg1"/>
                  </a:solidFill>
                  <a:prstDash val="solid"/>
                </a:ln>
                <a:effectLst>
                  <a:outerShdw blurRad="12700" dist="38100" dir="2700000" algn="tl" rotWithShape="0">
                    <a:schemeClr val="bg1">
                      <a:lumMod val="50000"/>
                    </a:schemeClr>
                  </a:outerShdw>
                </a:effectLst>
              </a:rPr>
              <a:t>:The Polar Vortex extends vertically in the stratosphere from 8-11km to 50-60km</a:t>
            </a:r>
          </a:p>
          <a:p>
            <a:pPr algn="ctr"/>
            <a:r>
              <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:The Polar </a:t>
            </a:r>
            <a:r>
              <a:rPr lang="en-US" sz="2400" b="1" dirty="0">
                <a:ln w="9525">
                  <a:solidFill>
                    <a:schemeClr val="bg1"/>
                  </a:solidFill>
                  <a:prstDash val="solid"/>
                </a:ln>
                <a:effectLst>
                  <a:outerShdw blurRad="12700" dist="38100" dir="2700000" algn="tl" rotWithShape="0">
                    <a:schemeClr val="bg1">
                      <a:lumMod val="50000"/>
                    </a:schemeClr>
                  </a:outerShdw>
                </a:effectLst>
              </a:rPr>
              <a:t>Jetstream is in the troposphere and basically follows the Polar Vortex</a:t>
            </a:r>
            <a:endParaRPr lang="en-US" sz="2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8886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upload.wikimedia.org/wikipedia/commons/thumb/4/48/UK_K%C3%B6ppen.svg/200px-UK_K%C3%B6ppen.svg.png">
            <a:extLst>
              <a:ext uri="{FF2B5EF4-FFF2-40B4-BE49-F238E27FC236}">
                <a16:creationId xmlns:a16="http://schemas.microsoft.com/office/drawing/2014/main" id="{AE16989F-004D-436D-B8A5-1991E4E2AA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42" b="12959"/>
          <a:stretch/>
        </p:blipFill>
        <p:spPr bwMode="auto">
          <a:xfrm>
            <a:off x="2163547" y="1"/>
            <a:ext cx="4816907"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AD51DF85-0B4A-414F-B14B-076D3DF6A5DF}"/>
              </a:ext>
            </a:extLst>
          </p:cNvPr>
          <p:cNvCxnSpPr>
            <a:cxnSpLocks/>
          </p:cNvCxnSpPr>
          <p:nvPr/>
        </p:nvCxnSpPr>
        <p:spPr>
          <a:xfrm>
            <a:off x="0" y="3429000"/>
            <a:ext cx="91440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02BE55F-CCE1-45D3-9E1B-1614FA7E3606}"/>
              </a:ext>
            </a:extLst>
          </p:cNvPr>
          <p:cNvCxnSpPr>
            <a:stCxn id="2" idx="0"/>
            <a:endCxn id="2" idx="2"/>
          </p:cNvCxnSpPr>
          <p:nvPr/>
        </p:nvCxnSpPr>
        <p:spPr>
          <a:xfrm>
            <a:off x="4572001" y="1"/>
            <a:ext cx="0"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6178BB7-27F7-4B6A-BEAA-49865B9F6F71}"/>
              </a:ext>
            </a:extLst>
          </p:cNvPr>
          <p:cNvSpPr/>
          <p:nvPr/>
        </p:nvSpPr>
        <p:spPr>
          <a:xfrm>
            <a:off x="550240" y="1136076"/>
            <a:ext cx="1975220" cy="1230503"/>
          </a:xfrm>
          <a:prstGeom prst="rect">
            <a:avLst/>
          </a:prstGeom>
          <a:noFill/>
        </p:spPr>
        <p:txBody>
          <a:bodyPr wrap="squar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rPr>
              <a:t>Polar</a:t>
            </a:r>
          </a:p>
          <a:p>
            <a:pPr algn="ctr"/>
            <a:r>
              <a:rPr lang="en-US"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Oceanic</a:t>
            </a:r>
          </a:p>
        </p:txBody>
      </p:sp>
      <p:sp>
        <p:nvSpPr>
          <p:cNvPr id="10" name="Rectangle 9">
            <a:extLst>
              <a:ext uri="{FF2B5EF4-FFF2-40B4-BE49-F238E27FC236}">
                <a16:creationId xmlns:a16="http://schemas.microsoft.com/office/drawing/2014/main" id="{799CEB80-AFD1-480D-9E70-312AB5DBB3FD}"/>
              </a:ext>
            </a:extLst>
          </p:cNvPr>
          <p:cNvSpPr/>
          <p:nvPr/>
        </p:nvSpPr>
        <p:spPr>
          <a:xfrm>
            <a:off x="6327601" y="1182656"/>
            <a:ext cx="2450639" cy="1209163"/>
          </a:xfrm>
          <a:prstGeom prst="rect">
            <a:avLst/>
          </a:prstGeom>
          <a:noFill/>
        </p:spPr>
        <p:txBody>
          <a:bodyPr wrap="squar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rPr>
              <a:t>Polar</a:t>
            </a:r>
          </a:p>
          <a:p>
            <a:pPr algn="ctr"/>
            <a:r>
              <a:rPr lang="en-US" sz="3600" b="1" dirty="0">
                <a:ln w="9525">
                  <a:solidFill>
                    <a:schemeClr val="bg1"/>
                  </a:solidFill>
                  <a:prstDash val="solid"/>
                </a:ln>
                <a:effectLst>
                  <a:outerShdw blurRad="12700" dist="38100" dir="2700000" algn="tl" rotWithShape="0">
                    <a:schemeClr val="bg1">
                      <a:lumMod val="50000"/>
                    </a:schemeClr>
                  </a:outerShdw>
                </a:effectLst>
              </a:rPr>
              <a:t>Continental</a:t>
            </a:r>
          </a:p>
        </p:txBody>
      </p:sp>
      <p:sp>
        <p:nvSpPr>
          <p:cNvPr id="11" name="Rectangle 10">
            <a:extLst>
              <a:ext uri="{FF2B5EF4-FFF2-40B4-BE49-F238E27FC236}">
                <a16:creationId xmlns:a16="http://schemas.microsoft.com/office/drawing/2014/main" id="{088C84F6-2C84-4322-8795-36DFE4EF28F2}"/>
              </a:ext>
            </a:extLst>
          </p:cNvPr>
          <p:cNvSpPr/>
          <p:nvPr/>
        </p:nvSpPr>
        <p:spPr>
          <a:xfrm>
            <a:off x="6646603" y="4475015"/>
            <a:ext cx="2450640" cy="1200329"/>
          </a:xfrm>
          <a:prstGeom prst="rect">
            <a:avLst/>
          </a:prstGeom>
          <a:noFill/>
        </p:spPr>
        <p:txBody>
          <a:bodyPr wrap="squar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rPr>
              <a:t>Temperate</a:t>
            </a:r>
          </a:p>
          <a:p>
            <a:pPr algn="ctr"/>
            <a:r>
              <a:rPr lang="en-US" sz="3600" b="1" dirty="0">
                <a:ln w="9525">
                  <a:solidFill>
                    <a:schemeClr val="bg1"/>
                  </a:solidFill>
                  <a:prstDash val="solid"/>
                </a:ln>
                <a:effectLst>
                  <a:outerShdw blurRad="12700" dist="38100" dir="2700000" algn="tl" rotWithShape="0">
                    <a:schemeClr val="bg1">
                      <a:lumMod val="50000"/>
                    </a:schemeClr>
                  </a:outerShdw>
                </a:effectLst>
              </a:rPr>
              <a:t>Continental</a:t>
            </a:r>
          </a:p>
        </p:txBody>
      </p:sp>
      <p:sp>
        <p:nvSpPr>
          <p:cNvPr id="12" name="Rectangle 11">
            <a:extLst>
              <a:ext uri="{FF2B5EF4-FFF2-40B4-BE49-F238E27FC236}">
                <a16:creationId xmlns:a16="http://schemas.microsoft.com/office/drawing/2014/main" id="{AF0E2A3D-E3AB-4C57-8E05-103386E3B44D}"/>
              </a:ext>
            </a:extLst>
          </p:cNvPr>
          <p:cNvSpPr/>
          <p:nvPr/>
        </p:nvSpPr>
        <p:spPr>
          <a:xfrm>
            <a:off x="-33371" y="4530430"/>
            <a:ext cx="4167967" cy="1200329"/>
          </a:xfrm>
          <a:prstGeom prst="rect">
            <a:avLst/>
          </a:prstGeom>
          <a:noFill/>
        </p:spPr>
        <p:txBody>
          <a:bodyPr wrap="square" lIns="91440" tIns="45720" rIns="91440" bIns="45720">
            <a:spAutoFit/>
          </a:bodyPr>
          <a:lstStyle/>
          <a:p>
            <a:pPr algn="ctr"/>
            <a:r>
              <a:rPr lang="en-US" sz="3600" b="1" dirty="0">
                <a:ln w="9525">
                  <a:solidFill>
                    <a:schemeClr val="bg1"/>
                  </a:solidFill>
                  <a:prstDash val="solid"/>
                </a:ln>
                <a:effectLst>
                  <a:outerShdw blurRad="12700" dist="38100" dir="2700000" algn="tl" rotWithShape="0">
                    <a:schemeClr val="bg1">
                      <a:lumMod val="50000"/>
                    </a:schemeClr>
                  </a:outerShdw>
                </a:effectLst>
              </a:rPr>
              <a:t>Temperate</a:t>
            </a:r>
          </a:p>
          <a:p>
            <a:pPr algn="ctr"/>
            <a:r>
              <a:rPr lang="en-US" sz="3600" b="1" dirty="0">
                <a:ln w="9525">
                  <a:solidFill>
                    <a:schemeClr val="bg1"/>
                  </a:solidFill>
                  <a:prstDash val="solid"/>
                </a:ln>
                <a:effectLst>
                  <a:outerShdw blurRad="12700" dist="38100" dir="2700000" algn="tl" rotWithShape="0">
                    <a:schemeClr val="bg1">
                      <a:lumMod val="50000"/>
                    </a:schemeClr>
                  </a:outerShdw>
                </a:effectLst>
              </a:rPr>
              <a:t>Oceanic</a:t>
            </a:r>
          </a:p>
        </p:txBody>
      </p:sp>
      <p:cxnSp>
        <p:nvCxnSpPr>
          <p:cNvPr id="13" name="Straight Connector 12">
            <a:extLst>
              <a:ext uri="{FF2B5EF4-FFF2-40B4-BE49-F238E27FC236}">
                <a16:creationId xmlns:a16="http://schemas.microsoft.com/office/drawing/2014/main" id="{272239B7-34DC-475E-88BE-82CEFD9E3973}"/>
              </a:ext>
            </a:extLst>
          </p:cNvPr>
          <p:cNvCxnSpPr>
            <a:cxnSpLocks/>
          </p:cNvCxnSpPr>
          <p:nvPr/>
        </p:nvCxnSpPr>
        <p:spPr>
          <a:xfrm>
            <a:off x="3" y="3987792"/>
            <a:ext cx="91440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96EC4E7-7365-4862-B23E-5EA0F5513A01}"/>
              </a:ext>
            </a:extLst>
          </p:cNvPr>
          <p:cNvSpPr txBox="1"/>
          <p:nvPr/>
        </p:nvSpPr>
        <p:spPr>
          <a:xfrm>
            <a:off x="4606354" y="3488270"/>
            <a:ext cx="4300565" cy="523220"/>
          </a:xfrm>
          <a:prstGeom prst="rect">
            <a:avLst/>
          </a:prstGeom>
          <a:noFill/>
        </p:spPr>
        <p:txBody>
          <a:bodyPr wrap="square" rtlCol="0">
            <a:spAutoFit/>
          </a:bodyPr>
          <a:lstStyle/>
          <a:p>
            <a:r>
              <a:rPr lang="en-GB" sz="2800" b="1" dirty="0">
                <a:effectLst>
                  <a:outerShdw blurRad="38100" dist="38100" dir="2700000" algn="tl">
                    <a:srgbClr val="000000">
                      <a:alpha val="43137"/>
                    </a:srgbClr>
                  </a:outerShdw>
                </a:effectLst>
              </a:rPr>
              <a:t>Polar Front (Jetstream)</a:t>
            </a:r>
          </a:p>
        </p:txBody>
      </p:sp>
      <p:pic>
        <p:nvPicPr>
          <p:cNvPr id="15" name="Picture 14">
            <a:extLst>
              <a:ext uri="{FF2B5EF4-FFF2-40B4-BE49-F238E27FC236}">
                <a16:creationId xmlns:a16="http://schemas.microsoft.com/office/drawing/2014/main" id="{C19D9223-12FB-45A2-990D-58FCC55C6D9E}"/>
              </a:ext>
            </a:extLst>
          </p:cNvPr>
          <p:cNvPicPr>
            <a:picLocks noChangeAspect="1"/>
          </p:cNvPicPr>
          <p:nvPr/>
        </p:nvPicPr>
        <p:blipFill rotWithShape="1">
          <a:blip r:embed="rId4"/>
          <a:srcRect r="4394"/>
          <a:stretch/>
        </p:blipFill>
        <p:spPr>
          <a:xfrm>
            <a:off x="4815742" y="9428"/>
            <a:ext cx="4300565" cy="871418"/>
          </a:xfrm>
          <a:prstGeom prst="rect">
            <a:avLst/>
          </a:prstGeom>
        </p:spPr>
      </p:pic>
      <p:sp>
        <p:nvSpPr>
          <p:cNvPr id="4" name="Rectangle 3">
            <a:extLst>
              <a:ext uri="{FF2B5EF4-FFF2-40B4-BE49-F238E27FC236}">
                <a16:creationId xmlns:a16="http://schemas.microsoft.com/office/drawing/2014/main" id="{439279AB-0549-4935-B35A-FD820C61C700}"/>
              </a:ext>
            </a:extLst>
          </p:cNvPr>
          <p:cNvSpPr/>
          <p:nvPr/>
        </p:nvSpPr>
        <p:spPr>
          <a:xfrm>
            <a:off x="4809067" y="374247"/>
            <a:ext cx="1642529" cy="523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532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2000"/>
                                        <p:tgtEl>
                                          <p:spTgt spid="15"/>
                                        </p:tgtEl>
                                      </p:cBhvr>
                                    </p:animEffect>
                                    <p:set>
                                      <p:cBhvr>
                                        <p:cTn id="7" dur="1" fill="hold">
                                          <p:stCondLst>
                                            <p:cond delay="1999"/>
                                          </p:stCondLst>
                                        </p:cTn>
                                        <p:tgtEl>
                                          <p:spTgt spid="15"/>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20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20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20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1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0"/>
                                        <p:tgtEl>
                                          <p:spTgt spid="3"/>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000"/>
                                        <p:tgtEl>
                                          <p:spTgt spid="3"/>
                                        </p:tgtEl>
                                      </p:cBhvr>
                                    </p:animEffect>
                                  </p:childTnLst>
                                </p:cTn>
                              </p:par>
                              <p:par>
                                <p:cTn id="26" presetID="9"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2000"/>
                                        <p:tgtEl>
                                          <p:spTgt spid="8"/>
                                        </p:tgtEl>
                                      </p:cBhvr>
                                    </p:animEffect>
                                  </p:childTnLst>
                                </p:cTn>
                              </p:par>
                              <p:par>
                                <p:cTn id="29" presetID="9" presetClass="entr" presetSubtype="0" fill="hold" grpId="2"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2000"/>
                                        <p:tgtEl>
                                          <p:spTgt spid="3"/>
                                        </p:tgtEl>
                                      </p:cBhvr>
                                    </p:animEffect>
                                  </p:childTnLst>
                                </p:cTn>
                              </p:par>
                              <p:par>
                                <p:cTn id="32" presetID="9"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2000"/>
                                        <p:tgtEl>
                                          <p:spTgt spid="13"/>
                                        </p:tgtEl>
                                      </p:cBhvr>
                                    </p:animEffect>
                                  </p:childTnLst>
                                </p:cTn>
                              </p:par>
                              <p:par>
                                <p:cTn id="35" presetID="9"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3" grpId="0"/>
      <p:bldP spid="3" grpId="1"/>
      <p:bldP spid="3"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3" cstate="print"/>
          <a:srcRect b="8001"/>
          <a:stretch>
            <a:fillRect/>
          </a:stretch>
        </p:blipFill>
        <p:spPr bwMode="auto">
          <a:xfrm>
            <a:off x="0" y="0"/>
            <a:ext cx="9444214" cy="6858000"/>
          </a:xfrm>
          <a:prstGeom prst="rect">
            <a:avLst/>
          </a:prstGeom>
          <a:solidFill>
            <a:schemeClr val="bg1">
              <a:alpha val="27000"/>
            </a:schemeClr>
          </a:solidFill>
          <a:ln w="9525">
            <a:noFill/>
            <a:miter lim="800000"/>
            <a:headEnd/>
            <a:tailEnd/>
          </a:ln>
        </p:spPr>
      </p:pic>
      <p:sp>
        <p:nvSpPr>
          <p:cNvPr id="5" name="Rectangle 4"/>
          <p:cNvSpPr/>
          <p:nvPr/>
        </p:nvSpPr>
        <p:spPr>
          <a:xfrm>
            <a:off x="-1" y="1001486"/>
            <a:ext cx="9444213" cy="1620910"/>
          </a:xfrm>
          <a:prstGeom prst="rect">
            <a:avLst/>
          </a:prstGeom>
          <a:solidFill>
            <a:schemeClr val="bg1">
              <a:alpha val="56000"/>
            </a:schemeClr>
          </a:solidFill>
        </p:spPr>
        <p:txBody>
          <a:bodyPr wrap="square" lIns="91440" tIns="45720" rIns="91440" bIns="45720">
            <a:spAutoFit/>
          </a:bodyPr>
          <a:lstStyle/>
          <a:p>
            <a:r>
              <a:rPr lang="en-US" sz="3200" b="1" dirty="0">
                <a:ln w="12700">
                  <a:solidFill>
                    <a:schemeClr val="tx2">
                      <a:satMod val="155000"/>
                    </a:schemeClr>
                  </a:solidFill>
                  <a:prstDash val="solid"/>
                </a:ln>
                <a:effectLst>
                  <a:outerShdw blurRad="41275" dist="20320" dir="1800000" algn="tl" rotWithShape="0">
                    <a:srgbClr val="000000">
                      <a:alpha val="40000"/>
                    </a:srgbClr>
                  </a:outerShdw>
                </a:effectLst>
              </a:rPr>
              <a:t>Expert Weather Online: Temp@500hpa/18,800’</a:t>
            </a:r>
          </a:p>
          <a:p>
            <a:r>
              <a:rPr lang="en-US" sz="3200" b="1" cap="none" spc="0" dirty="0">
                <a:ln w="12700">
                  <a:solidFill>
                    <a:schemeClr val="tx2">
                      <a:satMod val="155000"/>
                    </a:schemeClr>
                  </a:solidFill>
                  <a:prstDash val="solid"/>
                </a:ln>
                <a:effectLst>
                  <a:outerShdw blurRad="41275" dist="20320" dir="1800000" algn="tl" rotWithShape="0">
                    <a:srgbClr val="000000">
                      <a:alpha val="40000"/>
                    </a:srgbClr>
                  </a:outerShdw>
                </a:effectLst>
              </a:rPr>
              <a:t>ISA temp @ 500hpa = -22°C</a:t>
            </a:r>
          </a:p>
          <a:p>
            <a:r>
              <a:rPr lang="en-US" sz="3200" b="1" dirty="0">
                <a:ln w="12700">
                  <a:solidFill>
                    <a:schemeClr val="tx2">
                      <a:satMod val="155000"/>
                    </a:schemeClr>
                  </a:solidFill>
                  <a:prstDash val="solid"/>
                </a:ln>
                <a:effectLst>
                  <a:outerShdw blurRad="41275" dist="20320" dir="1800000" algn="tl" rotWithShape="0">
                    <a:srgbClr val="000000">
                      <a:alpha val="40000"/>
                    </a:srgbClr>
                  </a:outerShdw>
                </a:effectLst>
              </a:rPr>
              <a:t>If temperature is warmer then airmass good for wave</a:t>
            </a:r>
            <a:endParaRPr lang="en-US" sz="3200" b="1"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E288F2-C14F-44E7-8FAD-748C6DBAB8B6}"/>
              </a:ext>
            </a:extLst>
          </p:cNvPr>
          <p:cNvPicPr>
            <a:picLocks noChangeAspect="1"/>
          </p:cNvPicPr>
          <p:nvPr/>
        </p:nvPicPr>
        <p:blipFill rotWithShape="1">
          <a:blip r:embed="rId3"/>
          <a:srcRect l="3460"/>
          <a:stretch/>
        </p:blipFill>
        <p:spPr>
          <a:xfrm>
            <a:off x="-74541" y="-1"/>
            <a:ext cx="9202869" cy="6858001"/>
          </a:xfrm>
          <a:prstGeom prst="rect">
            <a:avLst/>
          </a:prstGeom>
        </p:spPr>
      </p:pic>
      <p:sp>
        <p:nvSpPr>
          <p:cNvPr id="4" name="Rectangle 3">
            <a:extLst>
              <a:ext uri="{FF2B5EF4-FFF2-40B4-BE49-F238E27FC236}">
                <a16:creationId xmlns:a16="http://schemas.microsoft.com/office/drawing/2014/main" id="{54F05DC3-1F0A-4F05-8FFD-B5F94B3E98B0}"/>
              </a:ext>
            </a:extLst>
          </p:cNvPr>
          <p:cNvSpPr/>
          <p:nvPr/>
        </p:nvSpPr>
        <p:spPr>
          <a:xfrm>
            <a:off x="-81656" y="14585"/>
            <a:ext cx="8360242" cy="1446550"/>
          </a:xfrm>
          <a:prstGeom prst="rect">
            <a:avLst/>
          </a:prstGeom>
          <a:noFill/>
        </p:spPr>
        <p:txBody>
          <a:bodyPr wrap="square" lIns="91440" tIns="45720" rIns="91440" bIns="45720">
            <a:spAutoFit/>
          </a:bodyPr>
          <a:lstStyle/>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Thurs</a:t>
            </a: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21 02 19    :    </a:t>
            </a:r>
            <a:r>
              <a:rPr lang="en-US" sz="4400" b="1" cap="none" spc="0"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Netweather</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0900L</a:t>
            </a: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p:txBody>
      </p:sp>
      <p:sp>
        <p:nvSpPr>
          <p:cNvPr id="5" name="Rectangle 4">
            <a:extLst>
              <a:ext uri="{FF2B5EF4-FFF2-40B4-BE49-F238E27FC236}">
                <a16:creationId xmlns:a16="http://schemas.microsoft.com/office/drawing/2014/main" id="{779ADE4F-E8DE-45F0-840B-CEA2029C2357}"/>
              </a:ext>
            </a:extLst>
          </p:cNvPr>
          <p:cNvSpPr/>
          <p:nvPr/>
        </p:nvSpPr>
        <p:spPr>
          <a:xfrm>
            <a:off x="70744" y="659357"/>
            <a:ext cx="8360242" cy="2123658"/>
          </a:xfrm>
          <a:prstGeom prst="rect">
            <a:avLst/>
          </a:prstGeom>
          <a:noFill/>
        </p:spPr>
        <p:txBody>
          <a:bodyPr wrap="square" lIns="91440" tIns="45720" rIns="91440" bIns="45720">
            <a:spAutoFit/>
          </a:bodyPr>
          <a:lstStyle/>
          <a:p>
            <a:r>
              <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 Why is the Jetstream important?</a:t>
            </a:r>
            <a:endPar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endParaRPr lang="en-U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 </a:t>
            </a:r>
          </a:p>
        </p:txBody>
      </p:sp>
    </p:spTree>
    <p:extLst>
      <p:ext uri="{BB962C8B-B14F-4D97-AF65-F5344CB8AC3E}">
        <p14:creationId xmlns:p14="http://schemas.microsoft.com/office/powerpoint/2010/main" val="177758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BC735-4DE1-4302-BFE7-816C74059FC9}"/>
              </a:ext>
            </a:extLst>
          </p:cNvPr>
          <p:cNvPicPr>
            <a:picLocks noChangeAspect="1"/>
          </p:cNvPicPr>
          <p:nvPr/>
        </p:nvPicPr>
        <p:blipFill rotWithShape="1">
          <a:blip r:embed="rId3"/>
          <a:srcRect r="9874"/>
          <a:stretch/>
        </p:blipFill>
        <p:spPr>
          <a:xfrm>
            <a:off x="-1" y="0"/>
            <a:ext cx="9224757" cy="6858000"/>
          </a:xfrm>
          <a:prstGeom prst="rect">
            <a:avLst/>
          </a:prstGeom>
        </p:spPr>
      </p:pic>
      <p:sp>
        <p:nvSpPr>
          <p:cNvPr id="3" name="TextBox 2">
            <a:extLst>
              <a:ext uri="{FF2B5EF4-FFF2-40B4-BE49-F238E27FC236}">
                <a16:creationId xmlns:a16="http://schemas.microsoft.com/office/drawing/2014/main" id="{41AED59C-3FCB-4B14-BAC0-74FB7A14D329}"/>
              </a:ext>
            </a:extLst>
          </p:cNvPr>
          <p:cNvSpPr txBox="1"/>
          <p:nvPr/>
        </p:nvSpPr>
        <p:spPr>
          <a:xfrm>
            <a:off x="1911941" y="5403275"/>
            <a:ext cx="4965475" cy="1384995"/>
          </a:xfrm>
          <a:prstGeom prst="rect">
            <a:avLst/>
          </a:prstGeom>
          <a:solidFill>
            <a:schemeClr val="bg1">
              <a:alpha val="38000"/>
            </a:schemeClr>
          </a:solidFill>
        </p:spPr>
        <p:txBody>
          <a:bodyPr wrap="square" rtlCol="0">
            <a:spAutoFit/>
          </a:bodyPr>
          <a:lstStyle/>
          <a:p>
            <a:pPr algn="ctr"/>
            <a:r>
              <a:rPr lang="en-GB" sz="2800" b="1" dirty="0">
                <a:effectLst>
                  <a:outerShdw blurRad="38100" dist="38100" dir="2700000" algn="tl">
                    <a:srgbClr val="000000">
                      <a:alpha val="43137"/>
                    </a:srgbClr>
                  </a:outerShdw>
                </a:effectLst>
              </a:rPr>
              <a:t>21 02 19: Roy Wilson: Ash31Mi</a:t>
            </a:r>
          </a:p>
          <a:p>
            <a:pPr algn="ctr"/>
            <a:r>
              <a:rPr lang="en-GB" sz="2800" b="1" dirty="0">
                <a:effectLst>
                  <a:outerShdw blurRad="38100" dist="38100" dir="2700000" algn="tl">
                    <a:srgbClr val="000000">
                      <a:alpha val="43137"/>
                    </a:srgbClr>
                  </a:outerShdw>
                </a:effectLst>
              </a:rPr>
              <a:t>ABD-DRB-TAD-MLT-ABO</a:t>
            </a:r>
          </a:p>
          <a:p>
            <a:pPr algn="ctr"/>
            <a:r>
              <a:rPr lang="en-GB" sz="2800" b="1" dirty="0">
                <a:effectLst>
                  <a:outerShdw blurRad="38100" dist="38100" dir="2700000" algn="tl">
                    <a:srgbClr val="000000">
                      <a:alpha val="43137"/>
                    </a:srgbClr>
                  </a:outerShdw>
                </a:effectLst>
              </a:rPr>
              <a:t>503.5km@88.9kph</a:t>
            </a:r>
          </a:p>
        </p:txBody>
      </p:sp>
    </p:spTree>
    <p:extLst>
      <p:ext uri="{BB962C8B-B14F-4D97-AF65-F5344CB8AC3E}">
        <p14:creationId xmlns:p14="http://schemas.microsoft.com/office/powerpoint/2010/main" val="118468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2463-353A-4A98-9B84-7A2C3D416396}"/>
              </a:ext>
            </a:extLst>
          </p:cNvPr>
          <p:cNvPicPr>
            <a:picLocks noChangeAspect="1"/>
          </p:cNvPicPr>
          <p:nvPr/>
        </p:nvPicPr>
        <p:blipFill rotWithShape="1">
          <a:blip r:embed="rId3">
            <a:extLst>
              <a:ext uri="{28A0092B-C50C-407E-A947-70E740481C1C}">
                <a14:useLocalDpi xmlns:a14="http://schemas.microsoft.com/office/drawing/2010/main" val="0"/>
              </a:ext>
            </a:extLst>
          </a:blip>
          <a:srcRect r="20002"/>
          <a:stretch/>
        </p:blipFill>
        <p:spPr>
          <a:xfrm>
            <a:off x="16625" y="-1"/>
            <a:ext cx="9138155" cy="6858001"/>
          </a:xfrm>
          <a:prstGeom prst="rect">
            <a:avLst/>
          </a:prstGeom>
        </p:spPr>
      </p:pic>
      <p:sp>
        <p:nvSpPr>
          <p:cNvPr id="4" name="Rectangle 3">
            <a:extLst>
              <a:ext uri="{FF2B5EF4-FFF2-40B4-BE49-F238E27FC236}">
                <a16:creationId xmlns:a16="http://schemas.microsoft.com/office/drawing/2014/main" id="{B1E15FDD-3B07-4FD2-AD62-B367EDC8A6FC}"/>
              </a:ext>
            </a:extLst>
          </p:cNvPr>
          <p:cNvSpPr/>
          <p:nvPr/>
        </p:nvSpPr>
        <p:spPr>
          <a:xfrm>
            <a:off x="6317673" y="2103"/>
            <a:ext cx="2753989" cy="1077218"/>
          </a:xfrm>
          <a:prstGeom prst="rect">
            <a:avLst/>
          </a:prstGeom>
          <a:solidFill>
            <a:schemeClr val="bg1">
              <a:alpha val="64000"/>
            </a:schemeClr>
          </a:solidFill>
        </p:spPr>
        <p:txBody>
          <a:bodyPr wrap="square">
            <a:spAutoFit/>
          </a:bodyPr>
          <a:lstStyle/>
          <a:p>
            <a:pPr algn="ctr"/>
            <a:r>
              <a:rPr lang="en-GB" sz="3200" b="1" dirty="0"/>
              <a:t>21 06 2018</a:t>
            </a:r>
          </a:p>
          <a:p>
            <a:pPr algn="ctr"/>
            <a:r>
              <a:rPr lang="en-GB" sz="3200" b="1" dirty="0"/>
              <a:t>1900L Synoptic</a:t>
            </a:r>
          </a:p>
        </p:txBody>
      </p:sp>
    </p:spTree>
    <p:extLst>
      <p:ext uri="{BB962C8B-B14F-4D97-AF65-F5344CB8AC3E}">
        <p14:creationId xmlns:p14="http://schemas.microsoft.com/office/powerpoint/2010/main" val="6223514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6A11BE-47D8-434D-BAAE-7AF8FD33DBD9}"/>
              </a:ext>
            </a:extLst>
          </p:cNvPr>
          <p:cNvPicPr>
            <a:picLocks noChangeAspect="1"/>
          </p:cNvPicPr>
          <p:nvPr/>
        </p:nvPicPr>
        <p:blipFill>
          <a:blip r:embed="rId3"/>
          <a:stretch>
            <a:fillRect/>
          </a:stretch>
        </p:blipFill>
        <p:spPr>
          <a:xfrm>
            <a:off x="-1" y="244929"/>
            <a:ext cx="9145229" cy="6368143"/>
          </a:xfrm>
          <a:prstGeom prst="rect">
            <a:avLst/>
          </a:prstGeom>
        </p:spPr>
      </p:pic>
      <p:sp>
        <p:nvSpPr>
          <p:cNvPr id="3" name="Rectangle 2">
            <a:extLst>
              <a:ext uri="{FF2B5EF4-FFF2-40B4-BE49-F238E27FC236}">
                <a16:creationId xmlns:a16="http://schemas.microsoft.com/office/drawing/2014/main" id="{25A5A4BF-CEC6-4AEF-B1EC-5BC227660DA0}"/>
              </a:ext>
            </a:extLst>
          </p:cNvPr>
          <p:cNvSpPr/>
          <p:nvPr/>
        </p:nvSpPr>
        <p:spPr>
          <a:xfrm>
            <a:off x="0" y="587829"/>
            <a:ext cx="3820886" cy="636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EDE66153-E908-4387-8456-6FADED3C0DF9}"/>
              </a:ext>
            </a:extLst>
          </p:cNvPr>
          <p:cNvSpPr/>
          <p:nvPr/>
        </p:nvSpPr>
        <p:spPr>
          <a:xfrm>
            <a:off x="5439" y="1763486"/>
            <a:ext cx="3820886" cy="3477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3DD3F99-4DEC-48D8-96BE-E4F6E3980438}"/>
              </a:ext>
            </a:extLst>
          </p:cNvPr>
          <p:cNvSpPr txBox="1"/>
          <p:nvPr/>
        </p:nvSpPr>
        <p:spPr>
          <a:xfrm>
            <a:off x="-5435" y="3153719"/>
            <a:ext cx="3820886" cy="1815882"/>
          </a:xfrm>
          <a:prstGeom prst="rect">
            <a:avLst/>
          </a:prstGeom>
          <a:noFill/>
        </p:spPr>
        <p:txBody>
          <a:bodyPr wrap="square" rtlCol="0">
            <a:spAutoFit/>
          </a:bodyPr>
          <a:lstStyle/>
          <a:p>
            <a:pPr algn="ctr"/>
            <a:r>
              <a:rPr lang="en-GB" sz="2800" b="1" dirty="0">
                <a:effectLst>
                  <a:outerShdw blurRad="38100" dist="38100" dir="2700000" algn="tl">
                    <a:srgbClr val="000000">
                      <a:alpha val="43137"/>
                    </a:srgbClr>
                  </a:outerShdw>
                </a:effectLst>
              </a:rPr>
              <a:t>The</a:t>
            </a:r>
          </a:p>
          <a:p>
            <a:pPr algn="ctr"/>
            <a:r>
              <a:rPr lang="en-GB" sz="2800" b="1" dirty="0">
                <a:effectLst>
                  <a:outerShdw blurRad="38100" dist="38100" dir="2700000" algn="tl">
                    <a:srgbClr val="000000">
                      <a:alpha val="43137"/>
                    </a:srgbClr>
                  </a:outerShdw>
                </a:effectLst>
              </a:rPr>
              <a:t>well balanced </a:t>
            </a:r>
          </a:p>
          <a:p>
            <a:pPr algn="ctr"/>
            <a:r>
              <a:rPr lang="en-GB" sz="2800" b="1" dirty="0">
                <a:effectLst>
                  <a:outerShdw blurRad="38100" dist="38100" dir="2700000" algn="tl">
                    <a:srgbClr val="000000">
                      <a:alpha val="43137"/>
                    </a:srgbClr>
                  </a:outerShdw>
                </a:effectLst>
              </a:rPr>
              <a:t>glider pilot’s</a:t>
            </a:r>
          </a:p>
          <a:p>
            <a:pPr algn="ctr"/>
            <a:r>
              <a:rPr lang="en-GB" sz="2800" b="1" dirty="0">
                <a:effectLst>
                  <a:outerShdw blurRad="38100" dist="38100" dir="2700000" algn="tl">
                    <a:srgbClr val="000000">
                      <a:alpha val="43137"/>
                    </a:srgbClr>
                  </a:outerShdw>
                </a:effectLst>
              </a:rPr>
              <a:t>Bookmarks </a:t>
            </a:r>
          </a:p>
        </p:txBody>
      </p:sp>
    </p:spTree>
    <p:extLst>
      <p:ext uri="{BB962C8B-B14F-4D97-AF65-F5344CB8AC3E}">
        <p14:creationId xmlns:p14="http://schemas.microsoft.com/office/powerpoint/2010/main" val="191472881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1227</TotalTime>
  <Words>1010</Words>
  <Application>Microsoft Office PowerPoint</Application>
  <PresentationFormat>On-screen Show (4:3)</PresentationFormat>
  <Paragraphs>204</Paragraphs>
  <Slides>29</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Santiago Cervantes</dc:creator>
  <cp:lastModifiedBy>Santiago Cervantes</cp:lastModifiedBy>
  <cp:revision>120</cp:revision>
  <dcterms:created xsi:type="dcterms:W3CDTF">2020-04-11T04:38:54Z</dcterms:created>
  <dcterms:modified xsi:type="dcterms:W3CDTF">2021-01-26T09:53:03Z</dcterms:modified>
</cp:coreProperties>
</file>