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409" r:id="rId2"/>
    <p:sldId id="426" r:id="rId3"/>
    <p:sldId id="418" r:id="rId4"/>
    <p:sldId id="406" r:id="rId5"/>
    <p:sldId id="256" r:id="rId6"/>
    <p:sldId id="417" r:id="rId7"/>
    <p:sldId id="407" r:id="rId8"/>
    <p:sldId id="413" r:id="rId9"/>
    <p:sldId id="264" r:id="rId10"/>
    <p:sldId id="405" r:id="rId11"/>
    <p:sldId id="421" r:id="rId12"/>
    <p:sldId id="428" r:id="rId13"/>
    <p:sldId id="427" r:id="rId14"/>
    <p:sldId id="433" r:id="rId15"/>
    <p:sldId id="414" r:id="rId16"/>
    <p:sldId id="432" r:id="rId17"/>
    <p:sldId id="415" r:id="rId18"/>
    <p:sldId id="411" r:id="rId19"/>
    <p:sldId id="434" r:id="rId20"/>
    <p:sldId id="337" r:id="rId21"/>
    <p:sldId id="281" r:id="rId22"/>
    <p:sldId id="349" r:id="rId23"/>
    <p:sldId id="259" r:id="rId24"/>
    <p:sldId id="265" r:id="rId25"/>
    <p:sldId id="266" r:id="rId26"/>
    <p:sldId id="267" r:id="rId27"/>
    <p:sldId id="278" r:id="rId28"/>
    <p:sldId id="429" r:id="rId29"/>
    <p:sldId id="419" r:id="rId30"/>
    <p:sldId id="43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54880" autoAdjust="0"/>
  </p:normalViewPr>
  <p:slideViewPr>
    <p:cSldViewPr snapToGrid="0">
      <p:cViewPr varScale="1">
        <p:scale>
          <a:sx n="40" d="100"/>
          <a:sy n="40" d="100"/>
        </p:scale>
        <p:origin x="22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8D685-232B-4C76-ACFD-34237BC3EEE0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76122-1B76-4453-8DAD-CA441FB10F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109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1</a:t>
            </a:r>
          </a:p>
          <a:p>
            <a:r>
              <a:rPr lang="en-GB" dirty="0"/>
              <a:t>Recap: Performance &amp; use of met</a:t>
            </a:r>
          </a:p>
          <a:p>
            <a:r>
              <a:rPr lang="en-GB" dirty="0"/>
              <a:t>Use of bridges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76122-1B76-4453-8DAD-CA441FB10FB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551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Slide 9.</a:t>
            </a:r>
          </a:p>
          <a:p>
            <a:r>
              <a:rPr lang="en-GB" dirty="0"/>
              <a:t>The two ways of going </a:t>
            </a:r>
            <a:r>
              <a:rPr lang="en-GB" dirty="0" err="1"/>
              <a:t>xcountry</a:t>
            </a:r>
            <a:endParaRPr lang="en-GB" dirty="0"/>
          </a:p>
          <a:p>
            <a:r>
              <a:rPr lang="en-GB" dirty="0"/>
              <a:t>Climb high and glide or low and fast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1836A-C0E7-4192-A5AD-8B30B49E5D1B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046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10</a:t>
            </a:r>
          </a:p>
          <a:p>
            <a:r>
              <a:rPr lang="en-GB" dirty="0"/>
              <a:t>Task planned to remain clear of controlled airspace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76122-1B76-4453-8DAD-CA441FB10FB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788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11</a:t>
            </a:r>
          </a:p>
          <a:p>
            <a:r>
              <a:rPr lang="en-GB" dirty="0"/>
              <a:t>08 08 16</a:t>
            </a:r>
          </a:p>
          <a:p>
            <a:r>
              <a:rPr lang="en-GB" dirty="0"/>
              <a:t>309.5km@67.6kph</a:t>
            </a:r>
          </a:p>
          <a:p>
            <a:r>
              <a:rPr lang="en-GB" dirty="0"/>
              <a:t>Always clear of controlled airspace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76122-1B76-4453-8DAD-CA441FB10FB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769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12</a:t>
            </a:r>
          </a:p>
          <a:p>
            <a:r>
              <a:rPr lang="en-GB" dirty="0"/>
              <a:t>Quite a showery day drying out in the lee of the Grampians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76122-1B76-4453-8DAD-CA441FB10FB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96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13</a:t>
            </a:r>
          </a:p>
          <a:p>
            <a:r>
              <a:rPr lang="en-GB" dirty="0"/>
              <a:t>Can be moved westwards to take in account conditions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76122-1B76-4453-8DAD-CA441FB10FB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412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14</a:t>
            </a:r>
          </a:p>
          <a:p>
            <a:r>
              <a:rPr lang="en-GB" dirty="0"/>
              <a:t>0900L 700hpa 07 06 17</a:t>
            </a:r>
          </a:p>
          <a:p>
            <a:r>
              <a:rPr lang="en-GB" dirty="0"/>
              <a:t>Anti cyclonic &amp; cyclonic 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76122-1B76-4453-8DAD-CA441FB10FB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698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15</a:t>
            </a:r>
          </a:p>
          <a:p>
            <a:r>
              <a:rPr lang="en-GB" dirty="0"/>
              <a:t>Weaker and disappeared by 1500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76122-1B76-4453-8DAD-CA441FB10FB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063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76122-1B76-4453-8DAD-CA441FB10FB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7358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17</a:t>
            </a:r>
          </a:p>
          <a:p>
            <a:r>
              <a:rPr lang="en-GB" dirty="0"/>
              <a:t>7 06 17</a:t>
            </a:r>
          </a:p>
          <a:p>
            <a:r>
              <a:rPr lang="en-GB" dirty="0"/>
              <a:t>PCS-FOD-ABL-PCS (Aberfoyle-FOYLE)</a:t>
            </a:r>
          </a:p>
          <a:p>
            <a:r>
              <a:rPr lang="en-GB" dirty="0"/>
              <a:t>301.3km@70.7kph</a:t>
            </a:r>
          </a:p>
          <a:p>
            <a:r>
              <a:rPr lang="en-GB" dirty="0"/>
              <a:t>Always within gliding distance of </a:t>
            </a:r>
            <a:r>
              <a:rPr lang="en-GB" dirty="0" err="1"/>
              <a:t>Portmoak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76122-1B76-4453-8DAD-CA441FB10FB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6062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18</a:t>
            </a:r>
          </a:p>
          <a:p>
            <a:r>
              <a:rPr lang="en-GB" dirty="0"/>
              <a:t>Have to go into the mountains for anything above 500k</a:t>
            </a:r>
          </a:p>
          <a:p>
            <a:r>
              <a:rPr lang="en-GB" dirty="0"/>
              <a:t>Airspace at N560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76122-1B76-4453-8DAD-CA441FB10FB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420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Slide2.</a:t>
            </a:r>
          </a:p>
          <a:p>
            <a:r>
              <a:rPr lang="en-GB" dirty="0"/>
              <a:t>Allows you to fly non radio above FL100 whilst remaining clear of controlled airspace.</a:t>
            </a:r>
          </a:p>
          <a:p>
            <a:r>
              <a:rPr lang="en-GB" dirty="0"/>
              <a:t>Must be requested by 1500 the day before.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76122-1B76-4453-8DAD-CA441FB10FB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0320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Slide 19</a:t>
            </a:r>
          </a:p>
          <a:p>
            <a:r>
              <a:rPr lang="en-GB" dirty="0"/>
              <a:t>Shows the speed of each leg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76122-1B76-4453-8DAD-CA441FB10FB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3762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Slide 20</a:t>
            </a:r>
          </a:p>
          <a:p>
            <a:r>
              <a:rPr lang="en-GB" dirty="0"/>
              <a:t>Diamond distance 30 08 07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1836A-C0E7-4192-A5AD-8B30B49E5D1B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21</a:t>
            </a:r>
          </a:p>
          <a:p>
            <a:r>
              <a:rPr lang="en-GB" dirty="0"/>
              <a:t>Speed leg comparisons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75C04-B5D0-4F0D-A9EB-CD845699648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763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22</a:t>
            </a:r>
          </a:p>
          <a:p>
            <a:r>
              <a:rPr lang="en-GB" dirty="0"/>
              <a:t>By removing the into wind leg it increases Task Speed.</a:t>
            </a:r>
          </a:p>
          <a:p>
            <a:r>
              <a:rPr lang="en-GB" dirty="0"/>
              <a:t>Triangles require the WV to be below 35-40kts to make them practical in the Discus.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76122-1B76-4453-8DAD-CA441FB10FB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290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23.</a:t>
            </a:r>
          </a:p>
          <a:p>
            <a:r>
              <a:rPr lang="en-GB" dirty="0"/>
              <a:t>A stepping stone day. As a result slow.</a:t>
            </a:r>
          </a:p>
          <a:p>
            <a:r>
              <a:rPr lang="en-GB" dirty="0"/>
              <a:t>Fitting the task in.</a:t>
            </a:r>
          </a:p>
          <a:p>
            <a:r>
              <a:rPr lang="en-GB" dirty="0"/>
              <a:t>Total flight time 11.19 and landed one  minute after sunset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76122-1B76-4453-8DAD-CA441FB10FB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0608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24</a:t>
            </a:r>
          </a:p>
          <a:p>
            <a:r>
              <a:rPr lang="en-GB" dirty="0"/>
              <a:t>John , the explorer</a:t>
            </a:r>
          </a:p>
          <a:p>
            <a:r>
              <a:rPr lang="en-GB" dirty="0"/>
              <a:t>As he has a better glider and is more skilled than me his task speed is higher.</a:t>
            </a:r>
          </a:p>
          <a:p>
            <a:r>
              <a:rPr lang="en-GB" dirty="0"/>
              <a:t>In strong winds the Discus begins to suffer.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76122-1B76-4453-8DAD-CA441FB10FB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1196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25</a:t>
            </a:r>
          </a:p>
          <a:p>
            <a:r>
              <a:rPr lang="en-GB" dirty="0"/>
              <a:t>Very wide blue gaps up to the 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76122-1B76-4453-8DAD-CA441FB10FB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2910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26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DKD DUNKELD-NSE1 NORTH SEA 1-BSS BUNESSAN PIER-NSE1 NORTH SEA 1-LBU LOCHBUIE-DKD DUNKELD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76122-1B76-4453-8DAD-CA441FB10FB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458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27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whole flight was conducted below 10000’ 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GFG GLENFARG RESERVOIR E-TOG TONGUE-GFG GLENFARG RESERVOIR E-ACN ACHNABOURIN-GFG GLENFARG RESERVOIR 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76122-1B76-4453-8DAD-CA441FB10FB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6111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Aboyne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76122-1B76-4453-8DAD-CA441FB10FB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422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3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 E+ replaces Class F airspace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38630-FADA-42AD-9A54-7511B5EA6707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4.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Airway drops as it goes further north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 transponder aircraft must be in radio contact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VFR traffic does not require clearance to enter class E airspace but must comply with ATC instructions.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Transponder Aircraft: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not need to be in radio contact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38630-FADA-42AD-9A54-7511B5EA6707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761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Crossing N560</a:t>
            </a:r>
          </a:p>
          <a:p>
            <a:r>
              <a:rPr lang="en-GB" dirty="0"/>
              <a:t>Given as a flight level</a:t>
            </a:r>
          </a:p>
          <a:p>
            <a:r>
              <a:rPr lang="en-GB" dirty="0"/>
              <a:t>Use a ATC waypoint</a:t>
            </a:r>
          </a:p>
          <a:p>
            <a:r>
              <a:rPr lang="en-GB" dirty="0"/>
              <a:t>Reciprocal of Go/To</a:t>
            </a:r>
          </a:p>
          <a:p>
            <a:r>
              <a:rPr lang="en-GB" dirty="0"/>
              <a:t>300/120. Better to use South East</a:t>
            </a:r>
          </a:p>
          <a:p>
            <a:r>
              <a:rPr lang="en-GB" dirty="0"/>
              <a:t>Direction of travel , Max FL &amp;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6C281-B0DA-48AC-8376-71EA4B863D7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261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Slide 5</a:t>
            </a:r>
          </a:p>
          <a:p>
            <a:r>
              <a:rPr lang="en-GB" dirty="0"/>
              <a:t>Note : increased</a:t>
            </a:r>
            <a:r>
              <a:rPr lang="en-GB" baseline="0" dirty="0"/>
              <a:t> size of </a:t>
            </a:r>
            <a:r>
              <a:rPr lang="en-GB" baseline="0" dirty="0" err="1"/>
              <a:t>Strathallan</a:t>
            </a:r>
            <a:r>
              <a:rPr lang="en-GB" baseline="0" dirty="0"/>
              <a:t> parachute zone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D4EB6-65CC-41DD-8DAC-4A522D578A3B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865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6</a:t>
            </a:r>
          </a:p>
          <a:p>
            <a:r>
              <a:rPr lang="en-GB" dirty="0"/>
              <a:t>N864</a:t>
            </a:r>
          </a:p>
          <a:p>
            <a:r>
              <a:rPr lang="en-GB" dirty="0"/>
              <a:t>Describe Sectors </a:t>
            </a:r>
          </a:p>
          <a:p>
            <a:r>
              <a:rPr lang="en-GB" dirty="0"/>
              <a:t>Letter of agreement for pre arranged crossing of airway non transponder</a:t>
            </a:r>
          </a:p>
          <a:p>
            <a:r>
              <a:rPr lang="en-GB" dirty="0"/>
              <a:t>Transponder equipped can (if we don’t abuse it) get an ad hoc crossing clearance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76122-1B76-4453-8DAD-CA441FB10FB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586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7</a:t>
            </a:r>
          </a:p>
          <a:p>
            <a:r>
              <a:rPr lang="en-GB" dirty="0" err="1"/>
              <a:t>Feshibridge</a:t>
            </a:r>
            <a:r>
              <a:rPr lang="en-GB" dirty="0"/>
              <a:t> only problem is the close proximity of N560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76122-1B76-4453-8DAD-CA441FB10FB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897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8</a:t>
            </a:r>
          </a:p>
          <a:p>
            <a:r>
              <a:rPr lang="en-GB" dirty="0"/>
              <a:t>Centre 127.275 is the frequency for crossing N560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76122-1B76-4453-8DAD-CA441FB10FB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612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A607D-0483-4456-8FCB-11D5991E93B4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3948-5F2E-4451-B381-4BFEB9DF1E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468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A607D-0483-4456-8FCB-11D5991E93B4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3948-5F2E-4451-B381-4BFEB9DF1E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652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A607D-0483-4456-8FCB-11D5991E93B4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3948-5F2E-4451-B381-4BFEB9DF1E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30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A607D-0483-4456-8FCB-11D5991E93B4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3948-5F2E-4451-B381-4BFEB9DF1E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445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A607D-0483-4456-8FCB-11D5991E93B4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3948-5F2E-4451-B381-4BFEB9DF1E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156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A607D-0483-4456-8FCB-11D5991E93B4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3948-5F2E-4451-B381-4BFEB9DF1E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405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A607D-0483-4456-8FCB-11D5991E93B4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3948-5F2E-4451-B381-4BFEB9DF1E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673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A607D-0483-4456-8FCB-11D5991E93B4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3948-5F2E-4451-B381-4BFEB9DF1E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90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A607D-0483-4456-8FCB-11D5991E93B4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3948-5F2E-4451-B381-4BFEB9DF1E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160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A607D-0483-4456-8FCB-11D5991E93B4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3948-5F2E-4451-B381-4BFEB9DF1E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582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A607D-0483-4456-8FCB-11D5991E93B4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93948-5F2E-4451-B381-4BFEB9DF1E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933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A607D-0483-4456-8FCB-11D5991E93B4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93948-5F2E-4451-B381-4BFEB9DF1E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407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ntiago\Pictures\Photos\Gliding\13 606km 29 08 11\5 Loch Tay Wb 29 08 2011 022.JPG">
            <a:extLst>
              <a:ext uri="{FF2B5EF4-FFF2-40B4-BE49-F238E27FC236}">
                <a16:creationId xmlns:a16="http://schemas.microsoft.com/office/drawing/2014/main" id="{67C8F5E7-FEAA-4D7E-AF5C-3751100F6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A71341-A77D-40AC-AAE4-234C643852ED}"/>
              </a:ext>
            </a:extLst>
          </p:cNvPr>
          <p:cNvSpPr/>
          <p:nvPr/>
        </p:nvSpPr>
        <p:spPr>
          <a:xfrm>
            <a:off x="1" y="538842"/>
            <a:ext cx="9144000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Flying Wave in Scotland 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 Fast &amp; Far- </a:t>
            </a: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Part 3</a:t>
            </a:r>
          </a:p>
          <a:p>
            <a:pPr algn="ctr"/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Airspace &amp; Task Setting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8DE844-CC78-4B7F-BE6E-F178B5D0E834}"/>
              </a:ext>
            </a:extLst>
          </p:cNvPr>
          <p:cNvSpPr/>
          <p:nvPr/>
        </p:nvSpPr>
        <p:spPr>
          <a:xfrm>
            <a:off x="5442" y="495295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Recap: Performance &amp; Met.  </a:t>
            </a:r>
          </a:p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		Jumping upwind : “Bridges”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E6CB61-7E2E-4384-B9BB-8A0A3BE63B7D}"/>
              </a:ext>
            </a:extLst>
          </p:cNvPr>
          <p:cNvSpPr txBox="1"/>
          <p:nvPr/>
        </p:nvSpPr>
        <p:spPr>
          <a:xfrm>
            <a:off x="7315821" y="401883"/>
            <a:ext cx="178301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Wind Direction</a:t>
            </a:r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AA55B3F6-B974-4725-BB79-356DF7151B4F}"/>
              </a:ext>
            </a:extLst>
          </p:cNvPr>
          <p:cNvSpPr/>
          <p:nvPr/>
        </p:nvSpPr>
        <p:spPr>
          <a:xfrm rot="16200000">
            <a:off x="6672374" y="151939"/>
            <a:ext cx="144379" cy="850232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15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936"/>
            <a:ext cx="9144000" cy="685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AutoShape 2" descr="Image result for Stepping ston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036" name="AutoShape 4" descr="Image result for Stepping ston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6B2F32-2589-40C8-92C0-1EBA0074B0AA}"/>
              </a:ext>
            </a:extLst>
          </p:cNvPr>
          <p:cNvSpPr/>
          <p:nvPr/>
        </p:nvSpPr>
        <p:spPr>
          <a:xfrm>
            <a:off x="-1" y="1074510"/>
            <a:ext cx="9143999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Task Setting:</a:t>
            </a:r>
          </a:p>
          <a:p>
            <a:pPr algn="ctr"/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300k’s</a:t>
            </a:r>
          </a:p>
          <a:p>
            <a:pPr algn="ctr"/>
            <a:r>
              <a:rPr lang="en-US" sz="6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500k’s</a:t>
            </a:r>
          </a:p>
          <a:p>
            <a:pPr algn="ctr"/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750k’s &amp; beyond</a:t>
            </a:r>
            <a:endParaRPr lang="en-US" sz="6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en-US" sz="6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183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FD6651-7363-4E9F-90FD-3D8E02D0F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40" r="22730" b="16190"/>
          <a:stretch/>
        </p:blipFill>
        <p:spPr>
          <a:xfrm>
            <a:off x="-24998" y="-19034"/>
            <a:ext cx="9166860" cy="685800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FB3DB8-0AD0-49E1-B524-393C1568A0FC}"/>
              </a:ext>
            </a:extLst>
          </p:cNvPr>
          <p:cNvCxnSpPr>
            <a:cxnSpLocks/>
          </p:cNvCxnSpPr>
          <p:nvPr/>
        </p:nvCxnSpPr>
        <p:spPr>
          <a:xfrm flipV="1">
            <a:off x="4558432" y="2188031"/>
            <a:ext cx="3001697" cy="390252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C767-7374-44D8-9159-8F9D28E92673}"/>
              </a:ext>
            </a:extLst>
          </p:cNvPr>
          <p:cNvCxnSpPr>
            <a:cxnSpLocks/>
          </p:cNvCxnSpPr>
          <p:nvPr/>
        </p:nvCxnSpPr>
        <p:spPr>
          <a:xfrm flipV="1">
            <a:off x="4429125" y="2188031"/>
            <a:ext cx="3111296" cy="400049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DD10C6-8074-4689-8D71-83FBC2CDCD0D}"/>
              </a:ext>
            </a:extLst>
          </p:cNvPr>
          <p:cNvCxnSpPr>
            <a:cxnSpLocks/>
          </p:cNvCxnSpPr>
          <p:nvPr/>
        </p:nvCxnSpPr>
        <p:spPr>
          <a:xfrm flipV="1">
            <a:off x="4438650" y="3135088"/>
            <a:ext cx="2200605" cy="309426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E2A665-7952-4D46-87E5-735E48EFB259}"/>
              </a:ext>
            </a:extLst>
          </p:cNvPr>
          <p:cNvCxnSpPr>
            <a:cxnSpLocks/>
          </p:cNvCxnSpPr>
          <p:nvPr/>
        </p:nvCxnSpPr>
        <p:spPr>
          <a:xfrm flipV="1">
            <a:off x="4833257" y="3086102"/>
            <a:ext cx="1805998" cy="3143249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3726913-33D8-4487-9533-F7AE67D219CD}"/>
              </a:ext>
            </a:extLst>
          </p:cNvPr>
          <p:cNvSpPr/>
          <p:nvPr/>
        </p:nvSpPr>
        <p:spPr>
          <a:xfrm>
            <a:off x="-24998" y="-48980"/>
            <a:ext cx="6071355" cy="230832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Bill Fuller: Gold C distance</a:t>
            </a:r>
          </a:p>
          <a:p>
            <a:r>
              <a:rPr lang="en-US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Pegase</a:t>
            </a:r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 309.5km@67.6kph </a:t>
            </a:r>
            <a:endParaRPr lang="en-US" sz="3600" u="sng" dirty="0">
              <a:ln w="9525">
                <a:solidFill>
                  <a:schemeClr val="bg1"/>
                </a:solidFill>
                <a:prstDash val="solid"/>
              </a:ln>
            </a:endParaRPr>
          </a:p>
          <a:p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08 08 2016</a:t>
            </a:r>
          </a:p>
          <a:p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PCS-FET-BDO-FIN-PCS</a:t>
            </a:r>
          </a:p>
        </p:txBody>
      </p:sp>
    </p:spTree>
    <p:extLst>
      <p:ext uri="{BB962C8B-B14F-4D97-AF65-F5344CB8AC3E}">
        <p14:creationId xmlns:p14="http://schemas.microsoft.com/office/powerpoint/2010/main" val="2826457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4A0DC0-1DEC-4567-AA9E-FC219DB26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1977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FCC265-9194-438D-9182-AE39E72B8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715533" cy="23720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DA3309-F856-4927-AC8E-D4ECD9866500}"/>
              </a:ext>
            </a:extLst>
          </p:cNvPr>
          <p:cNvSpPr/>
          <p:nvPr/>
        </p:nvSpPr>
        <p:spPr>
          <a:xfrm>
            <a:off x="3459355" y="3244334"/>
            <a:ext cx="2225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PCS-FET-BDO-FIN-PCS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005183-337F-4027-8B89-3AAC7E3252BD}"/>
              </a:ext>
            </a:extLst>
          </p:cNvPr>
          <p:cNvSpPr/>
          <p:nvPr/>
        </p:nvSpPr>
        <p:spPr>
          <a:xfrm>
            <a:off x="-6684" y="2379505"/>
            <a:ext cx="49119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PCS-FET-BDO-FIN-PCS</a:t>
            </a:r>
          </a:p>
        </p:txBody>
      </p:sp>
    </p:spTree>
    <p:extLst>
      <p:ext uri="{BB962C8B-B14F-4D97-AF65-F5344CB8AC3E}">
        <p14:creationId xmlns:p14="http://schemas.microsoft.com/office/powerpoint/2010/main" val="2856490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DC4CBB-0275-4297-B371-E0C4C0448B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1" r="178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00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FD6651-7363-4E9F-90FD-3D8E02D0F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40" r="22730" b="16190"/>
          <a:stretch/>
        </p:blipFill>
        <p:spPr>
          <a:xfrm>
            <a:off x="-24998" y="-19034"/>
            <a:ext cx="9166860" cy="685800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6FB3DB8-0AD0-49E1-B524-393C1568A0FC}"/>
              </a:ext>
            </a:extLst>
          </p:cNvPr>
          <p:cNvCxnSpPr>
            <a:cxnSpLocks/>
          </p:cNvCxnSpPr>
          <p:nvPr/>
        </p:nvCxnSpPr>
        <p:spPr>
          <a:xfrm flipV="1">
            <a:off x="4809345" y="2002751"/>
            <a:ext cx="3275876" cy="429786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3726913-33D8-4487-9533-F7AE67D219CD}"/>
              </a:ext>
            </a:extLst>
          </p:cNvPr>
          <p:cNvSpPr/>
          <p:nvPr/>
        </p:nvSpPr>
        <p:spPr>
          <a:xfrm>
            <a:off x="2138" y="-68021"/>
            <a:ext cx="6044219" cy="255454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Bill Fuller: Diamond Goal</a:t>
            </a:r>
          </a:p>
          <a:p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Pegase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 301.3km@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70.7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kph </a:t>
            </a:r>
            <a:endParaRPr lang="en-US" sz="4000" u="sng" dirty="0">
              <a:ln w="9525">
                <a:solidFill>
                  <a:schemeClr val="bg1"/>
                </a:solidFill>
                <a:prstDash val="solid"/>
              </a:ln>
            </a:endParaRPr>
          </a:p>
          <a:p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07 06 17</a:t>
            </a:r>
          </a:p>
          <a:p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PCS-FOD-ABL-PCS</a:t>
            </a:r>
            <a:endParaRPr lang="en-GB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616266-C53B-4A9D-AAAB-054AA6C66A7C}"/>
              </a:ext>
            </a:extLst>
          </p:cNvPr>
          <p:cNvSpPr/>
          <p:nvPr/>
        </p:nvSpPr>
        <p:spPr>
          <a:xfrm rot="382229">
            <a:off x="938123" y="4607995"/>
            <a:ext cx="998359" cy="15181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32013E9-A6BF-4512-A8B4-43A80B8331C0}"/>
              </a:ext>
            </a:extLst>
          </p:cNvPr>
          <p:cNvSpPr/>
          <p:nvPr/>
        </p:nvSpPr>
        <p:spPr>
          <a:xfrm rot="19146702">
            <a:off x="323440" y="5985207"/>
            <a:ext cx="1543737" cy="666174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DD10C6-8074-4689-8D71-83FBC2CDCD0D}"/>
              </a:ext>
            </a:extLst>
          </p:cNvPr>
          <p:cNvCxnSpPr>
            <a:cxnSpLocks/>
          </p:cNvCxnSpPr>
          <p:nvPr/>
        </p:nvCxnSpPr>
        <p:spPr>
          <a:xfrm flipV="1">
            <a:off x="1335248" y="2002750"/>
            <a:ext cx="6749973" cy="434992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E2A665-7952-4D46-87E5-735E48EFB259}"/>
              </a:ext>
            </a:extLst>
          </p:cNvPr>
          <p:cNvCxnSpPr>
            <a:cxnSpLocks/>
          </p:cNvCxnSpPr>
          <p:nvPr/>
        </p:nvCxnSpPr>
        <p:spPr>
          <a:xfrm flipV="1">
            <a:off x="1315540" y="6300618"/>
            <a:ext cx="3493805" cy="8207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0C85AAD-64C2-474A-A33F-24374FB58C8B}"/>
              </a:ext>
            </a:extLst>
          </p:cNvPr>
          <p:cNvSpPr txBox="1"/>
          <p:nvPr/>
        </p:nvSpPr>
        <p:spPr>
          <a:xfrm>
            <a:off x="457200" y="4751612"/>
            <a:ext cx="1796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N560 FL55 Activated by</a:t>
            </a:r>
          </a:p>
          <a:p>
            <a:pPr algn="ctr"/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NOTAM only</a:t>
            </a:r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2C4FCF3B-B659-48A9-84FA-D9105691D399}"/>
              </a:ext>
            </a:extLst>
          </p:cNvPr>
          <p:cNvSpPr/>
          <p:nvPr/>
        </p:nvSpPr>
        <p:spPr>
          <a:xfrm flipV="1">
            <a:off x="1191985" y="6300617"/>
            <a:ext cx="123555" cy="164727"/>
          </a:xfrm>
          <a:prstGeom prst="donu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585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A7668E-5F27-4169-B871-61EDFBBCD8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" r="8812"/>
          <a:stretch/>
        </p:blipFill>
        <p:spPr>
          <a:xfrm>
            <a:off x="0" y="0"/>
            <a:ext cx="9144000" cy="68918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A71CED-582E-47EC-AE08-D171E15912C5}"/>
              </a:ext>
            </a:extLst>
          </p:cNvPr>
          <p:cNvSpPr/>
          <p:nvPr/>
        </p:nvSpPr>
        <p:spPr>
          <a:xfrm>
            <a:off x="2138" y="-68021"/>
            <a:ext cx="91418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0900L  700hpa </a:t>
            </a:r>
            <a:endParaRPr lang="en-GB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en-US" sz="4000" u="sng" dirty="0">
              <a:ln w="9525">
                <a:solidFill>
                  <a:schemeClr val="bg1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399270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38EC0F-BF90-4B87-8C23-BF3CE8FAE5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66"/>
          <a:stretch/>
        </p:blipFill>
        <p:spPr>
          <a:xfrm>
            <a:off x="16329" y="0"/>
            <a:ext cx="912553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B6D706-B512-481B-B758-CDEEDD3F2D67}"/>
              </a:ext>
            </a:extLst>
          </p:cNvPr>
          <p:cNvSpPr/>
          <p:nvPr/>
        </p:nvSpPr>
        <p:spPr>
          <a:xfrm>
            <a:off x="2138" y="-68021"/>
            <a:ext cx="91418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1200L  700hpa </a:t>
            </a:r>
            <a:endParaRPr lang="en-GB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en-US" sz="4000" u="sng" dirty="0">
              <a:ln w="9525">
                <a:solidFill>
                  <a:schemeClr val="bg1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174625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6BC9E0-49D5-40AA-976E-5CBC4BF147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09" r="7822"/>
          <a:stretch/>
        </p:blipFill>
        <p:spPr>
          <a:xfrm>
            <a:off x="0" y="0"/>
            <a:ext cx="9353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85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1FC960-C59C-4409-9127-725C682167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6" r="7864"/>
          <a:stretch/>
        </p:blipFill>
        <p:spPr>
          <a:xfrm>
            <a:off x="-22140" y="0"/>
            <a:ext cx="916614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E65D3B-E74C-468A-8C87-9BAAFFE93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441371" cy="221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83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4C55EE-1860-4D4A-8538-F951A5BD5E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9" r="11767"/>
          <a:stretch/>
        </p:blipFill>
        <p:spPr>
          <a:xfrm>
            <a:off x="-6037" y="0"/>
            <a:ext cx="9163231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2D4226E-47AE-4461-8979-9465E46BEB9F}"/>
              </a:ext>
            </a:extLst>
          </p:cNvPr>
          <p:cNvCxnSpPr/>
          <p:nvPr/>
        </p:nvCxnSpPr>
        <p:spPr>
          <a:xfrm flipV="1">
            <a:off x="5861957" y="3020786"/>
            <a:ext cx="1796143" cy="253092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29CAEE-F9BC-4430-8231-26EF91168785}"/>
              </a:ext>
            </a:extLst>
          </p:cNvPr>
          <p:cNvCxnSpPr>
            <a:cxnSpLocks/>
          </p:cNvCxnSpPr>
          <p:nvPr/>
        </p:nvCxnSpPr>
        <p:spPr>
          <a:xfrm flipV="1">
            <a:off x="2841171" y="3020786"/>
            <a:ext cx="4816929" cy="253092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21B248-5A58-41C5-B884-50B6FC1BE10B}"/>
              </a:ext>
            </a:extLst>
          </p:cNvPr>
          <p:cNvCxnSpPr>
            <a:cxnSpLocks/>
          </p:cNvCxnSpPr>
          <p:nvPr/>
        </p:nvCxnSpPr>
        <p:spPr>
          <a:xfrm flipV="1">
            <a:off x="2841171" y="1143000"/>
            <a:ext cx="4196443" cy="440871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AC77C3C-34D1-487E-8549-24A4190DE41F}"/>
              </a:ext>
            </a:extLst>
          </p:cNvPr>
          <p:cNvCxnSpPr>
            <a:cxnSpLocks/>
          </p:cNvCxnSpPr>
          <p:nvPr/>
        </p:nvCxnSpPr>
        <p:spPr>
          <a:xfrm flipV="1">
            <a:off x="5861957" y="1143000"/>
            <a:ext cx="1175657" cy="440871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75086FD-FFAA-4B3B-BC39-9F8616B51008}"/>
              </a:ext>
            </a:extLst>
          </p:cNvPr>
          <p:cNvSpPr/>
          <p:nvPr/>
        </p:nvSpPr>
        <p:spPr>
          <a:xfrm>
            <a:off x="1" y="-5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 “Beginners” 500k</a:t>
            </a:r>
          </a:p>
          <a:p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PCS-EDZ-LLT-MOS-PCS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7330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B8CD9E-AEA7-40A9-8495-E43640F1C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519" y="0"/>
            <a:ext cx="6716961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5947172-68BC-4EE0-B99E-308258B13CEA}"/>
              </a:ext>
            </a:extLst>
          </p:cNvPr>
          <p:cNvSpPr/>
          <p:nvPr/>
        </p:nvSpPr>
        <p:spPr>
          <a:xfrm>
            <a:off x="-16333" y="0"/>
            <a:ext cx="12573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6B1702-BDBF-421B-90D9-56B4F8332B5E}"/>
              </a:ext>
            </a:extLst>
          </p:cNvPr>
          <p:cNvSpPr/>
          <p:nvPr/>
        </p:nvSpPr>
        <p:spPr>
          <a:xfrm>
            <a:off x="7892155" y="5439"/>
            <a:ext cx="12573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6F6B5C-CB86-4663-9147-B0050EEADFCA}"/>
              </a:ext>
            </a:extLst>
          </p:cNvPr>
          <p:cNvSpPr txBox="1"/>
          <p:nvPr/>
        </p:nvSpPr>
        <p:spPr>
          <a:xfrm>
            <a:off x="0" y="-114310"/>
            <a:ext cx="522514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Airspace: FL100 Notam</a:t>
            </a:r>
          </a:p>
          <a:p>
            <a:r>
              <a:rPr lang="en-GB" sz="3200" dirty="0">
                <a:solidFill>
                  <a:schemeClr val="bg1"/>
                </a:solidFill>
              </a:rPr>
              <a:t>FL 100 NSGA Exemptions</a:t>
            </a:r>
          </a:p>
          <a:p>
            <a:r>
              <a:rPr lang="en-GB" sz="3200" i="1" dirty="0">
                <a:solidFill>
                  <a:schemeClr val="bg1"/>
                </a:solidFill>
              </a:rPr>
              <a:t>(Notified Non SSR Glider Area)</a:t>
            </a:r>
          </a:p>
          <a:p>
            <a:r>
              <a:rPr lang="en-GB" sz="3200" i="1" dirty="0">
                <a:solidFill>
                  <a:schemeClr val="bg1"/>
                </a:solidFill>
              </a:rPr>
              <a:t>		“</a:t>
            </a:r>
            <a:r>
              <a:rPr lang="en-GB" sz="3200" dirty="0">
                <a:solidFill>
                  <a:schemeClr val="bg1"/>
                </a:solidFill>
              </a:rPr>
              <a:t>TEZ</a:t>
            </a:r>
            <a:r>
              <a:rPr lang="en-GB" sz="3200" i="1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FEE264-12A0-40D1-8205-E8F32D0902A4}"/>
              </a:ext>
            </a:extLst>
          </p:cNvPr>
          <p:cNvSpPr txBox="1"/>
          <p:nvPr/>
        </p:nvSpPr>
        <p:spPr>
          <a:xfrm>
            <a:off x="7190492" y="4980214"/>
            <a:ext cx="1904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SW Wind 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Example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0CD187-88F0-47F7-9A00-3BD241077D31}"/>
              </a:ext>
            </a:extLst>
          </p:cNvPr>
          <p:cNvSpPr txBox="1"/>
          <p:nvPr/>
        </p:nvSpPr>
        <p:spPr>
          <a:xfrm>
            <a:off x="3026238" y="3641277"/>
            <a:ext cx="3766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Must, however, remain clear of Controlled Airspace</a:t>
            </a:r>
          </a:p>
        </p:txBody>
      </p:sp>
    </p:spTree>
    <p:extLst>
      <p:ext uri="{BB962C8B-B14F-4D97-AF65-F5344CB8AC3E}">
        <p14:creationId xmlns:p14="http://schemas.microsoft.com/office/powerpoint/2010/main" val="379061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r="12396" b="1612"/>
          <a:stretch>
            <a:fillRect/>
          </a:stretch>
        </p:blipFill>
        <p:spPr bwMode="auto">
          <a:xfrm>
            <a:off x="0" y="1"/>
            <a:ext cx="92229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5-Point Star 4"/>
          <p:cNvSpPr/>
          <p:nvPr/>
        </p:nvSpPr>
        <p:spPr>
          <a:xfrm>
            <a:off x="5004048" y="2060848"/>
            <a:ext cx="351723" cy="372109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22D58D-E47A-4E21-BA89-E057FF4013FF}"/>
              </a:ext>
            </a:extLst>
          </p:cNvPr>
          <p:cNvSpPr/>
          <p:nvPr/>
        </p:nvSpPr>
        <p:spPr>
          <a:xfrm>
            <a:off x="1" y="-5"/>
            <a:ext cx="9144000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Libelle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: 30 08 07 </a:t>
            </a:r>
          </a:p>
          <a:p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Speed trace</a:t>
            </a:r>
          </a:p>
          <a:p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514.3km@95.11kph</a:t>
            </a:r>
          </a:p>
          <a:p>
            <a:endParaRPr lang="en-US" sz="4400" dirty="0">
              <a:ln w="9525">
                <a:solidFill>
                  <a:schemeClr val="bg1"/>
                </a:solidFill>
                <a:prstDash val="solid"/>
              </a:ln>
            </a:endParaRPr>
          </a:p>
          <a:p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10130" b="33396"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5BC9CA-A473-4BF0-BD3A-21797377A58C}"/>
              </a:ext>
            </a:extLst>
          </p:cNvPr>
          <p:cNvSpPr txBox="1"/>
          <p:nvPr/>
        </p:nvSpPr>
        <p:spPr>
          <a:xfrm>
            <a:off x="6106888" y="32660"/>
            <a:ext cx="3118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“Braemar” </a:t>
            </a:r>
          </a:p>
          <a:p>
            <a:r>
              <a:rPr lang="en-GB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Wave  System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ntiago\Documents\SGU-Gliding\SGU Talks\4. Gliding talk 2013 2\Statistics.JPG"/>
          <p:cNvPicPr>
            <a:picLocks noChangeAspect="1" noChangeArrowheads="1"/>
          </p:cNvPicPr>
          <p:nvPr/>
        </p:nvPicPr>
        <p:blipFill>
          <a:blip r:embed="rId3" cstate="print"/>
          <a:srcRect r="21650"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724129" y="1700521"/>
            <a:ext cx="3419872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b="1" dirty="0"/>
              <a:t>Handicaps:</a:t>
            </a:r>
          </a:p>
          <a:p>
            <a:pPr>
              <a:spcAft>
                <a:spcPts val="600"/>
              </a:spcAft>
            </a:pPr>
            <a:r>
              <a:rPr lang="en-GB" sz="2400" dirty="0" err="1"/>
              <a:t>Libelle</a:t>
            </a:r>
            <a:r>
              <a:rPr lang="en-GB" sz="2400" dirty="0"/>
              <a:t>			89</a:t>
            </a:r>
          </a:p>
          <a:p>
            <a:pPr>
              <a:spcAft>
                <a:spcPts val="600"/>
              </a:spcAft>
            </a:pPr>
            <a:r>
              <a:rPr lang="en-GB" sz="2400" dirty="0"/>
              <a:t>Discus  		98</a:t>
            </a:r>
          </a:p>
          <a:p>
            <a:pPr>
              <a:spcAft>
                <a:spcPts val="600"/>
              </a:spcAft>
            </a:pPr>
            <a:r>
              <a:rPr lang="en-GB" sz="2400" dirty="0" err="1"/>
              <a:t>Antares</a:t>
            </a:r>
            <a:r>
              <a:rPr lang="en-GB" sz="2400" dirty="0"/>
              <a:t>		114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8426" y="3861048"/>
            <a:ext cx="827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Discus61.19</a:t>
            </a:r>
          </a:p>
          <a:p>
            <a:r>
              <a:rPr lang="en-GB" dirty="0">
                <a:solidFill>
                  <a:srgbClr val="FF0000"/>
                </a:solidFill>
              </a:rPr>
              <a:t>101.55</a:t>
            </a:r>
          </a:p>
          <a:p>
            <a:r>
              <a:rPr lang="en-GB" dirty="0">
                <a:solidFill>
                  <a:srgbClr val="FF0000"/>
                </a:solidFill>
              </a:rPr>
              <a:t>121.86</a:t>
            </a:r>
          </a:p>
          <a:p>
            <a:r>
              <a:rPr lang="en-GB" dirty="0">
                <a:solidFill>
                  <a:srgbClr val="FF0000"/>
                </a:solidFill>
              </a:rPr>
              <a:t>155.81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08106" y="5313402"/>
            <a:ext cx="2429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Discus 104.73kph</a:t>
            </a:r>
          </a:p>
          <a:p>
            <a:r>
              <a:rPr lang="en-GB" sz="2000" dirty="0">
                <a:solidFill>
                  <a:srgbClr val="FF0000"/>
                </a:solidFill>
              </a:rPr>
              <a:t> Antares 121.83kph</a:t>
            </a:r>
          </a:p>
        </p:txBody>
      </p:sp>
      <p:sp>
        <p:nvSpPr>
          <p:cNvPr id="7" name="Rectangle 6"/>
          <p:cNvSpPr/>
          <p:nvPr/>
        </p:nvSpPr>
        <p:spPr>
          <a:xfrm>
            <a:off x="6609712" y="6367098"/>
            <a:ext cx="673404" cy="33850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A3D97A-F137-467B-A72F-D3053B05E4B1}"/>
              </a:ext>
            </a:extLst>
          </p:cNvPr>
          <p:cNvSpPr/>
          <p:nvPr/>
        </p:nvSpPr>
        <p:spPr>
          <a:xfrm>
            <a:off x="4371838" y="5637184"/>
            <a:ext cx="1064257" cy="38410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69317A-4DCF-4F84-96D7-63397EB8FD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49" r="5516"/>
          <a:stretch/>
        </p:blipFill>
        <p:spPr>
          <a:xfrm>
            <a:off x="0" y="0"/>
            <a:ext cx="917964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1A80BF-4368-436F-A618-440646D535CB}"/>
              </a:ext>
            </a:extLst>
          </p:cNvPr>
          <p:cNvSpPr/>
          <p:nvPr/>
        </p:nvSpPr>
        <p:spPr>
          <a:xfrm>
            <a:off x="22959" y="29951"/>
            <a:ext cx="66814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 Fast 500k: 09 03 17: Discus 1bT</a:t>
            </a:r>
          </a:p>
          <a:p>
            <a:r>
              <a:rPr lang="en-GB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504.8km @135.7kph</a:t>
            </a:r>
          </a:p>
          <a:p>
            <a:r>
              <a:rPr lang="en-GB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COM-MOS-LVE-HEU-COM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463D7A-5FD1-4672-93F4-53284B419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72000" cy="233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1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56CEE5-6D65-4E80-8E01-156AF3834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72691" cy="2324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6A6363-9256-4434-9C00-239BE8AF0C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2" r="10456"/>
          <a:stretch/>
        </p:blipFill>
        <p:spPr>
          <a:xfrm>
            <a:off x="0" y="0"/>
            <a:ext cx="9131137" cy="68709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FF730B-5B03-41DE-805B-170DBD00CD51}"/>
              </a:ext>
            </a:extLst>
          </p:cNvPr>
          <p:cNvSpPr/>
          <p:nvPr/>
        </p:nvSpPr>
        <p:spPr>
          <a:xfrm>
            <a:off x="9978" y="-84345"/>
            <a:ext cx="91211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02 10 18: Discus 1bT : </a:t>
            </a:r>
            <a:r>
              <a:rPr lang="en-GB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754.6</a:t>
            </a:r>
            <a:r>
              <a:rPr lang="en-GB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km@90.3kph</a:t>
            </a:r>
          </a:p>
          <a:p>
            <a:r>
              <a:rPr lang="en-GB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INV-HTY-INV-RNI-INV</a:t>
            </a:r>
            <a:endParaRPr lang="en-GB" sz="36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61A4EA-6357-4AA3-BAF7-A4158C0E57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03"/>
          <a:stretch/>
        </p:blipFill>
        <p:spPr>
          <a:xfrm>
            <a:off x="-6352" y="1049491"/>
            <a:ext cx="4762714" cy="237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24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5EDD84-764E-4F80-B0C7-DFFC657303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2"/>
          <a:stretch/>
        </p:blipFill>
        <p:spPr>
          <a:xfrm>
            <a:off x="-10944" y="0"/>
            <a:ext cx="914621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EADD16-8EEB-4366-9D8E-9566D5085015}"/>
              </a:ext>
            </a:extLst>
          </p:cNvPr>
          <p:cNvSpPr/>
          <p:nvPr/>
        </p:nvSpPr>
        <p:spPr>
          <a:xfrm>
            <a:off x="-19152" y="-117003"/>
            <a:ext cx="583212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John Williams: Antares 20E</a:t>
            </a:r>
            <a:endParaRPr lang="en-GB" sz="36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r>
              <a:rPr lang="en-GB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1225.2km OLC@128kph </a:t>
            </a:r>
          </a:p>
          <a:p>
            <a:r>
              <a:rPr lang="en-GB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(</a:t>
            </a:r>
            <a:r>
              <a:rPr lang="en-GB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722.5km@127.9kph</a:t>
            </a:r>
            <a:r>
              <a:rPr lang="en-GB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GB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BGA) </a:t>
            </a:r>
          </a:p>
        </p:txBody>
      </p:sp>
    </p:spTree>
    <p:extLst>
      <p:ext uri="{BB962C8B-B14F-4D97-AF65-F5344CB8AC3E}">
        <p14:creationId xmlns:p14="http://schemas.microsoft.com/office/powerpoint/2010/main" val="1523066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D66889-F43B-4254-929B-3E2AAFB37E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5"/>
          <a:stretch/>
        </p:blipFill>
        <p:spPr>
          <a:xfrm>
            <a:off x="-62133" y="0"/>
            <a:ext cx="919986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83FCE7-2D7D-49B6-B560-88E69CF268B3}"/>
              </a:ext>
            </a:extLst>
          </p:cNvPr>
          <p:cNvSpPr/>
          <p:nvPr/>
        </p:nvSpPr>
        <p:spPr>
          <a:xfrm>
            <a:off x="-195953" y="1698171"/>
            <a:ext cx="4343410" cy="17661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What the day looked like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050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78ADD8-A907-4694-BBBE-CA50516391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7" r="5763"/>
          <a:stretch/>
        </p:blipFill>
        <p:spPr>
          <a:xfrm>
            <a:off x="0" y="0"/>
            <a:ext cx="927278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EFBFCA-8A71-47E9-88A7-536534D3821D}"/>
              </a:ext>
            </a:extLst>
          </p:cNvPr>
          <p:cNvSpPr/>
          <p:nvPr/>
        </p:nvSpPr>
        <p:spPr>
          <a:xfrm>
            <a:off x="-19153" y="5059164"/>
            <a:ext cx="684449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John Williams: 10 09 07</a:t>
            </a:r>
            <a:endParaRPr lang="en-GB" sz="36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r>
              <a:rPr lang="en-GB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1015.9</a:t>
            </a:r>
            <a:r>
              <a:rPr lang="en-GB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kM@139.9kph </a:t>
            </a:r>
          </a:p>
          <a:p>
            <a:r>
              <a:rPr lang="en-GB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DKD-NSE1-BSS-NSE1-LBU-DKD</a:t>
            </a:r>
            <a:r>
              <a:rPr lang="en-GB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5838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4DB1E7-BC1E-4098-A720-0370B2BC9F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96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55E403-338B-4068-B0B0-035E580D27E5}"/>
              </a:ext>
            </a:extLst>
          </p:cNvPr>
          <p:cNvSpPr/>
          <p:nvPr/>
        </p:nvSpPr>
        <p:spPr>
          <a:xfrm>
            <a:off x="-19152" y="5091824"/>
            <a:ext cx="583212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John Williams: 05 07 13</a:t>
            </a:r>
            <a:endParaRPr lang="en-GB" sz="36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r>
              <a:rPr lang="en-GB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1003.0km@135.12kph</a:t>
            </a:r>
            <a:r>
              <a:rPr lang="en-GB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</a:p>
          <a:p>
            <a:r>
              <a:rPr lang="en-GB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GFG-TOG-GFG-ACN-GFG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D2CFA6-674F-47DC-A50D-4B8E3B7AD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99" y="4525157"/>
            <a:ext cx="4571999" cy="233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8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nt\Pictures\13 10 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3892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470ABF-60D0-43C9-A675-25608BC70967}"/>
              </a:ext>
            </a:extLst>
          </p:cNvPr>
          <p:cNvSpPr/>
          <p:nvPr/>
        </p:nvSpPr>
        <p:spPr>
          <a:xfrm>
            <a:off x="1" y="-636818"/>
            <a:ext cx="914400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End of Part 3: Any Questions?</a:t>
            </a:r>
          </a:p>
          <a:p>
            <a:pPr algn="ctr"/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6535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3555" r="7314"/>
          <a:stretch>
            <a:fillRect/>
          </a:stretch>
        </p:blipFill>
        <p:spPr bwMode="auto">
          <a:xfrm>
            <a:off x="-1" y="0"/>
            <a:ext cx="9297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arallelogram 6"/>
          <p:cNvSpPr/>
          <p:nvPr/>
        </p:nvSpPr>
        <p:spPr>
          <a:xfrm rot="21350826">
            <a:off x="4908846" y="3078215"/>
            <a:ext cx="960532" cy="91440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943612" y="4598107"/>
            <a:ext cx="420038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Southern sector of N560 is activated</a:t>
            </a:r>
          </a:p>
          <a:p>
            <a:pPr algn="ctr"/>
            <a:r>
              <a:rPr lang="en-GB" sz="3200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by </a:t>
            </a:r>
            <a:r>
              <a:rPr lang="en-GB" sz="3200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</a:rPr>
              <a:t>notam</a:t>
            </a:r>
            <a:endParaRPr lang="en-GB" sz="32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F1AF47-20A4-4F7C-9F37-56A2401DD369}"/>
              </a:ext>
            </a:extLst>
          </p:cNvPr>
          <p:cNvSpPr/>
          <p:nvPr/>
        </p:nvSpPr>
        <p:spPr>
          <a:xfrm rot="552271">
            <a:off x="4421926" y="4236875"/>
            <a:ext cx="448981" cy="945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2998E1-3D6C-478D-A8FB-0BB573210A6D}"/>
              </a:ext>
            </a:extLst>
          </p:cNvPr>
          <p:cNvSpPr/>
          <p:nvPr/>
        </p:nvSpPr>
        <p:spPr>
          <a:xfrm rot="197768">
            <a:off x="4835987" y="5027152"/>
            <a:ext cx="465512" cy="4564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A0006860-340D-4EBD-B3E3-39C8A271AD6E}"/>
              </a:ext>
            </a:extLst>
          </p:cNvPr>
          <p:cNvSpPr/>
          <p:nvPr/>
        </p:nvSpPr>
        <p:spPr>
          <a:xfrm rot="8640127">
            <a:off x="4016782" y="4966689"/>
            <a:ext cx="1203274" cy="667497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84E4B4-B645-4710-B7D5-585593D3618D}"/>
              </a:ext>
            </a:extLst>
          </p:cNvPr>
          <p:cNvSpPr txBox="1"/>
          <p:nvPr/>
        </p:nvSpPr>
        <p:spPr>
          <a:xfrm>
            <a:off x="5301330" y="3445322"/>
            <a:ext cx="3287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Scottish Class E+</a:t>
            </a:r>
          </a:p>
          <a:p>
            <a:pPr algn="ctr"/>
            <a:r>
              <a:rPr lang="en-GB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Airspace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C299C1-6C7F-45D8-A170-297011BE8C8C}"/>
              </a:ext>
            </a:extLst>
          </p:cNvPr>
          <p:cNvSpPr txBox="1"/>
          <p:nvPr/>
        </p:nvSpPr>
        <p:spPr>
          <a:xfrm>
            <a:off x="5078186" y="3298371"/>
            <a:ext cx="823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N560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8" grpId="0" animBg="1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65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9734" b="1950"/>
          <a:stretch>
            <a:fillRect/>
          </a:stretch>
        </p:blipFill>
        <p:spPr bwMode="auto">
          <a:xfrm>
            <a:off x="0" y="0"/>
            <a:ext cx="9205586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nip Single Corner Rectangle 16"/>
          <p:cNvSpPr/>
          <p:nvPr/>
        </p:nvSpPr>
        <p:spPr>
          <a:xfrm rot="5841291">
            <a:off x="581467" y="3641678"/>
            <a:ext cx="3084523" cy="1634812"/>
          </a:xfrm>
          <a:prstGeom prst="snip1Rect">
            <a:avLst>
              <a:gd name="adj" fmla="val 42869"/>
            </a:avLst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ight Triangle 18"/>
          <p:cNvSpPr/>
          <p:nvPr/>
        </p:nvSpPr>
        <p:spPr>
          <a:xfrm rot="5851074">
            <a:off x="1078094" y="5911714"/>
            <a:ext cx="868894" cy="911845"/>
          </a:xfrm>
          <a:prstGeom prst="rtTriangl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1907704" y="3861048"/>
            <a:ext cx="1008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FL</a:t>
            </a:r>
          </a:p>
          <a:p>
            <a:r>
              <a:rPr lang="en-GB" sz="4000" b="1" dirty="0"/>
              <a:t>55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819FCC-9A8F-4A62-91C4-037D5D576C64}"/>
              </a:ext>
            </a:extLst>
          </p:cNvPr>
          <p:cNvSpPr txBox="1"/>
          <p:nvPr/>
        </p:nvSpPr>
        <p:spPr>
          <a:xfrm>
            <a:off x="1602892" y="976331"/>
            <a:ext cx="17607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N560</a:t>
            </a:r>
          </a:p>
          <a:p>
            <a:pPr algn="ctr"/>
            <a:r>
              <a:rPr lang="en-GB" sz="4000" b="1" dirty="0"/>
              <a:t>(FL125)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4BE45C-D88E-4135-9068-D3DD4732369C}"/>
              </a:ext>
            </a:extLst>
          </p:cNvPr>
          <p:cNvSpPr txBox="1"/>
          <p:nvPr/>
        </p:nvSpPr>
        <p:spPr>
          <a:xfrm>
            <a:off x="3559622" y="32649"/>
            <a:ext cx="46209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Crossing N560 </a:t>
            </a:r>
          </a:p>
          <a:p>
            <a:pPr algn="ctr"/>
            <a:r>
              <a:rPr lang="en-GB" sz="3200" b="1" dirty="0"/>
              <a:t>Non transponder &amp; Transponder equipped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AF3A7C-99F4-40E6-B22B-38601251EBE4}"/>
              </a:ext>
            </a:extLst>
          </p:cNvPr>
          <p:cNvSpPr txBox="1"/>
          <p:nvPr/>
        </p:nvSpPr>
        <p:spPr>
          <a:xfrm>
            <a:off x="3712022" y="5034655"/>
            <a:ext cx="46209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C/A-P-A-C-R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2F2A3E-235B-4ADD-BA8F-F75377DF1456}"/>
              </a:ext>
            </a:extLst>
          </p:cNvPr>
          <p:cNvSpPr txBox="1"/>
          <p:nvPr/>
        </p:nvSpPr>
        <p:spPr>
          <a:xfrm>
            <a:off x="3771892" y="34710"/>
            <a:ext cx="37882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4000" b="1" dirty="0"/>
          </a:p>
          <a:p>
            <a:pPr algn="ctr"/>
            <a:r>
              <a:rPr lang="en-GB" sz="4000" b="1" dirty="0"/>
              <a:t>Class E+ Airspace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8D22DA-513E-4285-A660-B7032C3CF2BA}"/>
              </a:ext>
            </a:extLst>
          </p:cNvPr>
          <p:cNvSpPr/>
          <p:nvPr/>
        </p:nvSpPr>
        <p:spPr>
          <a:xfrm>
            <a:off x="0" y="2967335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VFR traffic does not require clearance to enter class E airspace but must comply with ATC instructions.</a:t>
            </a:r>
          </a:p>
        </p:txBody>
      </p:sp>
    </p:spTree>
    <p:extLst>
      <p:ext uri="{BB962C8B-B14F-4D97-AF65-F5344CB8AC3E}">
        <p14:creationId xmlns:p14="http://schemas.microsoft.com/office/powerpoint/2010/main" val="250463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9" grpId="0" animBg="1"/>
      <p:bldP spid="19" grpId="1" animBg="1"/>
      <p:bldP spid="21" grpId="0"/>
      <p:bldP spid="21" grpId="1"/>
      <p:bldP spid="2" grpId="0"/>
      <p:bldP spid="9" grpId="0"/>
      <p:bldP spid="11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5850DF-A942-430D-AA9C-3EC08EF04A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3" r="4566"/>
          <a:stretch/>
        </p:blipFill>
        <p:spPr>
          <a:xfrm>
            <a:off x="0" y="860996"/>
            <a:ext cx="9206472" cy="51435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7822FF-98F5-4750-BDB7-67125B25A6CC}"/>
              </a:ext>
            </a:extLst>
          </p:cNvPr>
          <p:cNvCxnSpPr/>
          <p:nvPr/>
        </p:nvCxnSpPr>
        <p:spPr>
          <a:xfrm>
            <a:off x="109331" y="857250"/>
            <a:ext cx="68580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91E41F-D00E-4748-BDEA-C81DF2C7DE35}"/>
              </a:ext>
            </a:extLst>
          </p:cNvPr>
          <p:cNvCxnSpPr>
            <a:cxnSpLocks/>
          </p:cNvCxnSpPr>
          <p:nvPr/>
        </p:nvCxnSpPr>
        <p:spPr>
          <a:xfrm flipH="1">
            <a:off x="3081131" y="4602774"/>
            <a:ext cx="179057" cy="1397977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00ECBA-22D2-47ED-A4FD-3D10DB03CE9E}"/>
              </a:ext>
            </a:extLst>
          </p:cNvPr>
          <p:cNvCxnSpPr>
            <a:cxnSpLocks/>
          </p:cNvCxnSpPr>
          <p:nvPr/>
        </p:nvCxnSpPr>
        <p:spPr>
          <a:xfrm>
            <a:off x="3260188" y="4577926"/>
            <a:ext cx="1751428" cy="235863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5FA247-B860-4043-8F3F-E8210D6725F9}"/>
              </a:ext>
            </a:extLst>
          </p:cNvPr>
          <p:cNvCxnSpPr>
            <a:cxnSpLocks/>
          </p:cNvCxnSpPr>
          <p:nvPr/>
        </p:nvCxnSpPr>
        <p:spPr>
          <a:xfrm flipH="1">
            <a:off x="4832252" y="4838637"/>
            <a:ext cx="179364" cy="1186961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5B4EED4-9445-46D7-934B-F4449791274F}"/>
              </a:ext>
            </a:extLst>
          </p:cNvPr>
          <p:cNvSpPr txBox="1"/>
          <p:nvPr/>
        </p:nvSpPr>
        <p:spPr>
          <a:xfrm>
            <a:off x="3217987" y="4993155"/>
            <a:ext cx="17514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>
                <a:solidFill>
                  <a:srgbClr val="FFFF00"/>
                </a:solidFill>
              </a:rPr>
              <a:t>This section</a:t>
            </a:r>
          </a:p>
          <a:p>
            <a:r>
              <a:rPr lang="en-GB" sz="2100" dirty="0">
                <a:solidFill>
                  <a:srgbClr val="FFFF00"/>
                </a:solidFill>
              </a:rPr>
              <a:t>Activated by Notam only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53C402-8138-48DC-9487-09D2B6030267}"/>
              </a:ext>
            </a:extLst>
          </p:cNvPr>
          <p:cNvSpPr/>
          <p:nvPr/>
        </p:nvSpPr>
        <p:spPr>
          <a:xfrm>
            <a:off x="64085" y="1025349"/>
            <a:ext cx="9142387" cy="13157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Crossing N560</a:t>
            </a:r>
          </a:p>
          <a:p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Radio Call Example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A484BC-E6BF-4E4E-A946-93309DD54850}"/>
              </a:ext>
            </a:extLst>
          </p:cNvPr>
          <p:cNvSpPr/>
          <p:nvPr/>
        </p:nvSpPr>
        <p:spPr>
          <a:xfrm>
            <a:off x="0" y="1025329"/>
            <a:ext cx="4414838" cy="443198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Callsign/Aircraft</a:t>
            </a:r>
          </a:p>
          <a:p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Position</a:t>
            </a:r>
          </a:p>
          <a:p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Altitude</a:t>
            </a:r>
          </a:p>
          <a:p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Conditions</a:t>
            </a:r>
          </a:p>
          <a:p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Estimates/Requests</a:t>
            </a:r>
          </a:p>
          <a:p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C:A:P:A:C:E:R</a:t>
            </a:r>
          </a:p>
          <a:p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FAAEDD54-6CB7-462F-8B2D-366C24184AE1}"/>
              </a:ext>
            </a:extLst>
          </p:cNvPr>
          <p:cNvSpPr/>
          <p:nvPr/>
        </p:nvSpPr>
        <p:spPr>
          <a:xfrm>
            <a:off x="5883814" y="3137676"/>
            <a:ext cx="367085" cy="323225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EE9DFF-903D-4433-835B-65A7E09E28AA}"/>
              </a:ext>
            </a:extLst>
          </p:cNvPr>
          <p:cNvSpPr/>
          <p:nvPr/>
        </p:nvSpPr>
        <p:spPr>
          <a:xfrm>
            <a:off x="4874453" y="880936"/>
            <a:ext cx="4269548" cy="547072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:Glider SC</a:t>
            </a:r>
          </a:p>
          <a:p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10miles SE of INBAS</a:t>
            </a:r>
            <a:endParaRPr lang="en-US" sz="405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:Currently FL140</a:t>
            </a:r>
          </a:p>
          <a:p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:V M C</a:t>
            </a:r>
          </a:p>
          <a:p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Intend to cross N560 East to West  not above FL150 not before time 12.50</a:t>
            </a:r>
            <a:endParaRPr lang="en-US" sz="405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423545-FF6A-49A5-8F4F-E2316EF7DC8A}"/>
              </a:ext>
            </a:extLst>
          </p:cNvPr>
          <p:cNvSpPr/>
          <p:nvPr/>
        </p:nvSpPr>
        <p:spPr>
          <a:xfrm>
            <a:off x="1105956" y="2978877"/>
            <a:ext cx="6932090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Transponder Equipped?</a:t>
            </a:r>
          </a:p>
        </p:txBody>
      </p:sp>
    </p:spTree>
    <p:extLst>
      <p:ext uri="{BB962C8B-B14F-4D97-AF65-F5344CB8AC3E}">
        <p14:creationId xmlns:p14="http://schemas.microsoft.com/office/powerpoint/2010/main" val="34564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21" grpId="1" animBg="1"/>
      <p:bldP spid="25" grpId="0" animBg="1"/>
      <p:bldP spid="25" grpId="1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8428" r="2752"/>
          <a:stretch>
            <a:fillRect/>
          </a:stretch>
        </p:blipFill>
        <p:spPr bwMode="auto">
          <a:xfrm>
            <a:off x="12069" y="0"/>
            <a:ext cx="92007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flipH="1" flipV="1">
            <a:off x="611560" y="5157192"/>
            <a:ext cx="1152128" cy="1296144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1691680" y="6453336"/>
            <a:ext cx="3024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611560" y="4077072"/>
            <a:ext cx="2232248" cy="1152128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915816" y="3212976"/>
            <a:ext cx="3096344" cy="864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 flipH="1">
            <a:off x="4463989" y="3401616"/>
            <a:ext cx="1752937" cy="1827584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1781095" y="6453336"/>
            <a:ext cx="3011459" cy="0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4872101" y="2307602"/>
            <a:ext cx="1344825" cy="1094014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580112" y="7101408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 flipV="1">
            <a:off x="2843808" y="2307602"/>
            <a:ext cx="2028293" cy="1769472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98171" y="56171"/>
            <a:ext cx="529025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4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P600 Weekend</a:t>
            </a:r>
          </a:p>
          <a:p>
            <a:r>
              <a:rPr lang="en-GB" sz="4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Delegation</a:t>
            </a:r>
            <a:r>
              <a:rPr lang="en-GB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GB" sz="4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Area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3EB4C65-BCE8-427F-97FE-40A3085D038E}"/>
              </a:ext>
            </a:extLst>
          </p:cNvPr>
          <p:cNvCxnSpPr>
            <a:cxnSpLocks/>
          </p:cNvCxnSpPr>
          <p:nvPr/>
        </p:nvCxnSpPr>
        <p:spPr>
          <a:xfrm>
            <a:off x="4463988" y="5157192"/>
            <a:ext cx="328566" cy="1296144"/>
          </a:xfrm>
          <a:prstGeom prst="line">
            <a:avLst/>
          </a:prstGeom>
          <a:ln w="317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105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r="13106"/>
          <a:stretch>
            <a:fillRect/>
          </a:stretch>
        </p:blipFill>
        <p:spPr bwMode="auto">
          <a:xfrm>
            <a:off x="-1" y="0"/>
            <a:ext cx="91716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6F75F3-C0F0-4230-AAAA-5EA96025F6D7}"/>
              </a:ext>
            </a:extLst>
          </p:cNvPr>
          <p:cNvSpPr/>
          <p:nvPr/>
        </p:nvSpPr>
        <p:spPr>
          <a:xfrm>
            <a:off x="-119324" y="396466"/>
            <a:ext cx="53004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Airways around </a:t>
            </a:r>
            <a:r>
              <a:rPr lang="en-GB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Portmoak</a:t>
            </a:r>
            <a:r>
              <a:rPr lang="en-GB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</a:t>
            </a:r>
          </a:p>
          <a:p>
            <a:pPr algn="ctr"/>
            <a:r>
              <a:rPr lang="en-GB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P600 &amp; N864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19ED7C-11FC-471A-ACA2-1CF39D2FE2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87" r="1923"/>
          <a:stretch/>
        </p:blipFill>
        <p:spPr>
          <a:xfrm>
            <a:off x="0" y="16328"/>
            <a:ext cx="9135554" cy="6858001"/>
          </a:xfrm>
          <a:prstGeom prst="rect">
            <a:avLst/>
          </a:prstGeom>
        </p:spPr>
      </p:pic>
      <p:sp>
        <p:nvSpPr>
          <p:cNvPr id="3" name="Flowchart: Or 2">
            <a:extLst>
              <a:ext uri="{FF2B5EF4-FFF2-40B4-BE49-F238E27FC236}">
                <a16:creationId xmlns:a16="http://schemas.microsoft.com/office/drawing/2014/main" id="{DB8BB552-8560-4A2E-A50B-3D13397BF711}"/>
              </a:ext>
            </a:extLst>
          </p:cNvPr>
          <p:cNvSpPr/>
          <p:nvPr/>
        </p:nvSpPr>
        <p:spPr>
          <a:xfrm>
            <a:off x="4016829" y="3837212"/>
            <a:ext cx="228600" cy="244929"/>
          </a:xfrm>
          <a:prstGeom prst="flowChartO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9ECFA0-3C24-412E-9F83-A3C31A1D10B0}"/>
              </a:ext>
            </a:extLst>
          </p:cNvPr>
          <p:cNvSpPr txBox="1"/>
          <p:nvPr/>
        </p:nvSpPr>
        <p:spPr>
          <a:xfrm>
            <a:off x="4784286" y="1567538"/>
            <a:ext cx="1322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3000’ -FL115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2BF523-3F4B-4541-8775-36F9014B097B}"/>
              </a:ext>
            </a:extLst>
          </p:cNvPr>
          <p:cNvSpPr txBox="1"/>
          <p:nvPr/>
        </p:nvSpPr>
        <p:spPr>
          <a:xfrm>
            <a:off x="4936686" y="4022270"/>
            <a:ext cx="1322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3000 -FL115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8DDCFF-6DEE-4CE9-A5EA-7B71EA1DBA0C}"/>
              </a:ext>
            </a:extLst>
          </p:cNvPr>
          <p:cNvSpPr txBox="1"/>
          <p:nvPr/>
        </p:nvSpPr>
        <p:spPr>
          <a:xfrm>
            <a:off x="5089086" y="2868377"/>
            <a:ext cx="1322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Class 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F4E3C4-4DF8-404D-A62D-8BDA9F116B11}"/>
              </a:ext>
            </a:extLst>
          </p:cNvPr>
          <p:cNvSpPr txBox="1"/>
          <p:nvPr/>
        </p:nvSpPr>
        <p:spPr>
          <a:xfrm>
            <a:off x="3537854" y="5529945"/>
            <a:ext cx="20465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FL55 -FL195 Class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E463FF-FC74-4D78-B62E-4C2B574059D6}"/>
              </a:ext>
            </a:extLst>
          </p:cNvPr>
          <p:cNvSpPr txBox="1"/>
          <p:nvPr/>
        </p:nvSpPr>
        <p:spPr>
          <a:xfrm>
            <a:off x="76207" y="190488"/>
            <a:ext cx="4120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solidFill>
                  <a:schemeClr val="bg1"/>
                </a:solidFill>
              </a:rPr>
              <a:t>Aboyne</a:t>
            </a:r>
            <a:r>
              <a:rPr lang="en-GB" sz="4000" dirty="0">
                <a:solidFill>
                  <a:schemeClr val="bg1"/>
                </a:solidFill>
              </a:rPr>
              <a:t> Airspace </a:t>
            </a:r>
          </a:p>
        </p:txBody>
      </p:sp>
    </p:spTree>
    <p:extLst>
      <p:ext uri="{BB962C8B-B14F-4D97-AF65-F5344CB8AC3E}">
        <p14:creationId xmlns:p14="http://schemas.microsoft.com/office/powerpoint/2010/main" val="284507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884269-E2DC-42A4-9DE7-D0A815C2C9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607"/>
          <a:stretch/>
        </p:blipFill>
        <p:spPr>
          <a:xfrm>
            <a:off x="1424338" y="0"/>
            <a:ext cx="6270689" cy="69185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CAEA6-547C-473B-838B-835A6D26E755}"/>
              </a:ext>
            </a:extLst>
          </p:cNvPr>
          <p:cNvSpPr txBox="1"/>
          <p:nvPr/>
        </p:nvSpPr>
        <p:spPr>
          <a:xfrm>
            <a:off x="424543" y="32651"/>
            <a:ext cx="3526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Scottish Info</a:t>
            </a:r>
          </a:p>
          <a:p>
            <a:pPr algn="ctr"/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 Frequencies</a:t>
            </a:r>
          </a:p>
        </p:txBody>
      </p:sp>
    </p:spTree>
    <p:extLst>
      <p:ext uri="{BB962C8B-B14F-4D97-AF65-F5344CB8AC3E}">
        <p14:creationId xmlns:p14="http://schemas.microsoft.com/office/powerpoint/2010/main" val="3141615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1022</TotalTime>
  <Words>881</Words>
  <Application>Microsoft Office PowerPoint</Application>
  <PresentationFormat>On-screen Show (4:3)</PresentationFormat>
  <Paragraphs>230</Paragraphs>
  <Slides>30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Santiago Cervantes</dc:creator>
  <cp:lastModifiedBy>Santiago Cervantes</cp:lastModifiedBy>
  <cp:revision>122</cp:revision>
  <dcterms:created xsi:type="dcterms:W3CDTF">2020-04-05T08:04:17Z</dcterms:created>
  <dcterms:modified xsi:type="dcterms:W3CDTF">2021-01-26T09:56:01Z</dcterms:modified>
</cp:coreProperties>
</file>