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388" r:id="rId3"/>
    <p:sldId id="262" r:id="rId4"/>
    <p:sldId id="395" r:id="rId5"/>
    <p:sldId id="316" r:id="rId6"/>
    <p:sldId id="269" r:id="rId7"/>
    <p:sldId id="386" r:id="rId8"/>
    <p:sldId id="39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Cervantes" initials="SC" lastIdx="1" clrIdx="0">
    <p:extLst>
      <p:ext uri="{19B8F6BF-5375-455C-9EA6-DF929625EA0E}">
        <p15:presenceInfo xmlns:p15="http://schemas.microsoft.com/office/powerpoint/2012/main" userId="fd876be7a6f6e9a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565" autoAdjust="0"/>
  </p:normalViewPr>
  <p:slideViewPr>
    <p:cSldViewPr snapToGrid="0">
      <p:cViewPr varScale="1">
        <p:scale>
          <a:sx n="58" d="100"/>
          <a:sy n="58" d="100"/>
        </p:scale>
        <p:origin x="17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FFDD-0DB2-4ECD-8C63-8B715CFF9CA2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612F9-1B0B-4BCD-84A6-C3E056201B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39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Loch Quoich (To the NNW of Fort William)</a:t>
            </a:r>
          </a:p>
          <a:p>
            <a:r>
              <a:rPr lang="en-GB" dirty="0"/>
              <a:t>What’s it all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174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John used a convergence to get to the finish with which otherwise he would not have completed the task. </a:t>
            </a:r>
          </a:p>
          <a:p>
            <a:r>
              <a:rPr lang="en-GB" dirty="0"/>
              <a:t>From </a:t>
            </a:r>
            <a:r>
              <a:rPr lang="en-GB" dirty="0" err="1"/>
              <a:t>Portmoak</a:t>
            </a:r>
            <a:r>
              <a:rPr lang="en-GB" dirty="0"/>
              <a:t> on the day:</a:t>
            </a:r>
          </a:p>
          <a:p>
            <a:r>
              <a:rPr lang="en-GB" dirty="0"/>
              <a:t>2 500k+ (Z actually got more points……..!! I think it’s the first FAI 500km triangle done in a STD class glider in Scotland)</a:t>
            </a:r>
          </a:p>
          <a:p>
            <a:r>
              <a:rPr lang="en-GB" dirty="0"/>
              <a:t>1 400k+</a:t>
            </a:r>
          </a:p>
          <a:p>
            <a:r>
              <a:rPr lang="en-GB" dirty="0"/>
              <a:t>2 300k+</a:t>
            </a:r>
          </a:p>
          <a:p>
            <a:r>
              <a:rPr lang="en-GB" dirty="0"/>
              <a:t>1 200k 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6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do it?</a:t>
            </a:r>
          </a:p>
          <a:p>
            <a:r>
              <a:rPr lang="en-GB" dirty="0"/>
              <a:t>For me: </a:t>
            </a:r>
          </a:p>
          <a:p>
            <a:r>
              <a:rPr lang="en-GB" dirty="0"/>
              <a:t>The stunning scenery. </a:t>
            </a:r>
          </a:p>
          <a:p>
            <a:r>
              <a:rPr lang="en-GB" dirty="0"/>
              <a:t>The good soaring conditions compared to the flatlands</a:t>
            </a:r>
          </a:p>
          <a:p>
            <a:r>
              <a:rPr lang="en-GB" dirty="0"/>
              <a:t>The frisson of it all</a:t>
            </a:r>
          </a:p>
          <a:p>
            <a:endParaRPr lang="en-GB" dirty="0"/>
          </a:p>
          <a:p>
            <a:r>
              <a:rPr lang="en-GB" dirty="0"/>
              <a:t>The requirements: </a:t>
            </a:r>
          </a:p>
          <a:p>
            <a:r>
              <a:rPr lang="en-GB" dirty="0"/>
              <a:t>The time to do it</a:t>
            </a:r>
          </a:p>
          <a:p>
            <a:r>
              <a:rPr lang="en-GB" dirty="0"/>
              <a:t>Pilot skills – the ability to stay up without a ridge for at least three hours – getting to and from the mountains</a:t>
            </a:r>
          </a:p>
          <a:p>
            <a:r>
              <a:rPr lang="en-GB" dirty="0"/>
              <a:t>Equipment &amp; glider including trailer.</a:t>
            </a:r>
          </a:p>
          <a:p>
            <a:r>
              <a:rPr lang="en-GB" dirty="0"/>
              <a:t>Retrieves: When has any club member been left in a field</a:t>
            </a:r>
          </a:p>
          <a:p>
            <a:r>
              <a:rPr lang="en-GB" dirty="0"/>
              <a:t>The right weather.</a:t>
            </a:r>
          </a:p>
          <a:p>
            <a:endParaRPr lang="en-GB" dirty="0"/>
          </a:p>
          <a:p>
            <a:r>
              <a:rPr lang="en-GB" dirty="0"/>
              <a:t>MOST IMPORTANT: THE RIGHT MINDSET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5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PCS-LOQ-RNI-PCS 425.4KM @ 65.7 km @ 65.7kph/67kph HC.</a:t>
            </a:r>
          </a:p>
          <a:p>
            <a:r>
              <a:rPr lang="en-GB" dirty="0"/>
              <a:t>Kate &amp; John to discuss with Kate giving her observations first and John follows.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39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Mountains: An ancient range affected by a long period of glaciation from the last ice 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Risk assessment 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This is dependant on your level of competence and most importantly your </a:t>
            </a:r>
            <a:r>
              <a:rPr lang="en-GB" sz="2800" b="1" dirty="0"/>
              <a:t>confidence </a:t>
            </a:r>
            <a:r>
              <a:rPr lang="en-GB" sz="2800" b="0" dirty="0"/>
              <a:t>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How does one gain confidence?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MAXIM: “If you do not land out at least 2 times a year you are not trying hard enough”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aseline="0" dirty="0"/>
              <a:t>Gaining experience of thermal soaring in easier settings; e.g. Hus Bos  </a:t>
            </a:r>
            <a:endParaRPr lang="en-GB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0" dirty="0"/>
              <a:t>Discuss?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75C04-B5D0-4F0D-A9EB-CD84569964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641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27 04 16 Glen Lyon</a:t>
            </a:r>
          </a:p>
          <a:p>
            <a:r>
              <a:rPr lang="en-GB" dirty="0"/>
              <a:t>This where Phil Dolan chips in for his bit and discusses the field landing database and any salient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679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Discussion of Area 2 as it is the easiest entry route into the mountains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43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Over the plateau to the SW of </a:t>
            </a:r>
            <a:r>
              <a:rPr lang="en-GB" dirty="0" err="1"/>
              <a:t>Feshie</a:t>
            </a:r>
            <a:r>
              <a:rPr lang="en-GB" dirty="0"/>
              <a:t> with the sea breeze front extending past Comrie.</a:t>
            </a:r>
          </a:p>
          <a:p>
            <a:r>
              <a:rPr lang="en-GB" dirty="0"/>
              <a:t>Sea breeze coming in from left; land air </a:t>
            </a:r>
            <a:r>
              <a:rPr lang="en-GB"/>
              <a:t>coming in from </a:t>
            </a:r>
            <a:r>
              <a:rPr lang="en-GB" dirty="0"/>
              <a:t>right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612F9-1B0B-4BCD-84A6-C3E056201B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85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9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6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6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35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03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21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0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79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6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0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B3B2-849A-4DD1-9898-97C55048DB71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66689-7083-43F2-9B88-AB1181FC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New User\Desktop\kitchen\P1030708.JPG">
            <a:extLst>
              <a:ext uri="{FF2B5EF4-FFF2-40B4-BE49-F238E27FC236}">
                <a16:creationId xmlns:a16="http://schemas.microsoft.com/office/drawing/2014/main" id="{FA558025-6B8E-4A47-A09D-E6BDDA6EA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9C32CB-00BD-4705-B612-7ED97F1B4A31}"/>
              </a:ext>
            </a:extLst>
          </p:cNvPr>
          <p:cNvSpPr/>
          <p:nvPr/>
        </p:nvSpPr>
        <p:spPr>
          <a:xfrm>
            <a:off x="-6620" y="201338"/>
            <a:ext cx="9157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Exploring the Mountains-Part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C9639-FF17-4AD8-B178-A4EB9574DCA1}"/>
              </a:ext>
            </a:extLst>
          </p:cNvPr>
          <p:cNvSpPr/>
          <p:nvPr/>
        </p:nvSpPr>
        <p:spPr>
          <a:xfrm>
            <a:off x="1" y="2287182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 Introduction to the building blocks of mountain soaring  </a:t>
            </a:r>
          </a:p>
        </p:txBody>
      </p:sp>
    </p:spTree>
    <p:extLst>
      <p:ext uri="{BB962C8B-B14F-4D97-AF65-F5344CB8AC3E}">
        <p14:creationId xmlns:p14="http://schemas.microsoft.com/office/powerpoint/2010/main" val="3451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CC6AEC3-2499-4F54-AF28-125F7D03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668" y="0"/>
            <a:ext cx="5258979" cy="61124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FB4018-4A89-4766-BEC3-AE6B789DB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708" y="4823625"/>
            <a:ext cx="5134707" cy="21967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75A557-3DC9-4B6F-87DB-43A8E93419AE}"/>
              </a:ext>
            </a:extLst>
          </p:cNvPr>
          <p:cNvSpPr txBox="1"/>
          <p:nvPr/>
        </p:nvSpPr>
        <p:spPr>
          <a:xfrm>
            <a:off x="0" y="6112411"/>
            <a:ext cx="39917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16/05/2018</a:t>
            </a: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DOL-INK-BAF-LMO-BAF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B87A87-DBF7-4028-B537-DEAECCB89FCC}"/>
              </a:ext>
            </a:extLst>
          </p:cNvPr>
          <p:cNvSpPr txBox="1"/>
          <p:nvPr/>
        </p:nvSpPr>
        <p:spPr>
          <a:xfrm>
            <a:off x="5387926" y="17358"/>
            <a:ext cx="36153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Williams</a:t>
            </a: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Antares 20E</a:t>
            </a:r>
          </a:p>
          <a:p>
            <a:pPr algn="ctr"/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758km  88.9kph/78.9kphHC</a:t>
            </a: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Flight Time 9hrs 33min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Time    8.26    </a:t>
            </a:r>
          </a:p>
          <a:p>
            <a:pPr algn="ctr"/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				Speed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 - INK		81.3kph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INK  - BAL	</a:t>
            </a:r>
            <a:r>
              <a:rPr lang="en-GB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93.86kph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 – LMO		82.52kph</a:t>
            </a:r>
          </a:p>
          <a:p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LMO – BAF		113.25kph</a:t>
            </a:r>
          </a:p>
        </p:txBody>
      </p:sp>
    </p:spTree>
    <p:extLst>
      <p:ext uri="{BB962C8B-B14F-4D97-AF65-F5344CB8AC3E}">
        <p14:creationId xmlns:p14="http://schemas.microsoft.com/office/powerpoint/2010/main" val="406625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0FBFC-7E19-48D5-BD1D-943C7501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722F0-822E-41ED-8FC0-E44879F26C7E}"/>
              </a:ext>
            </a:extLst>
          </p:cNvPr>
          <p:cNvSpPr txBox="1"/>
          <p:nvPr/>
        </p:nvSpPr>
        <p:spPr>
          <a:xfrm>
            <a:off x="1517516" y="1420238"/>
            <a:ext cx="593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3344F-79DE-4920-B8BA-ECBEF0B9D701}"/>
              </a:ext>
            </a:extLst>
          </p:cNvPr>
          <p:cNvSpPr/>
          <p:nvPr/>
        </p:nvSpPr>
        <p:spPr>
          <a:xfrm>
            <a:off x="1854718" y="671606"/>
            <a:ext cx="543456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Why do it?</a:t>
            </a:r>
          </a:p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requirements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Right Mindset</a:t>
            </a:r>
          </a:p>
        </p:txBody>
      </p:sp>
    </p:spTree>
    <p:extLst>
      <p:ext uri="{BB962C8B-B14F-4D97-AF65-F5344CB8AC3E}">
        <p14:creationId xmlns:p14="http://schemas.microsoft.com/office/powerpoint/2010/main" val="10594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7D7BF7ED-DB0A-43B8-8D94-A80360EA0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78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9774FA-B617-4CB0-AD3F-3DDC44188A3F}"/>
              </a:ext>
            </a:extLst>
          </p:cNvPr>
          <p:cNvSpPr/>
          <p:nvPr/>
        </p:nvSpPr>
        <p:spPr>
          <a:xfrm>
            <a:off x="1154242" y="285095"/>
            <a:ext cx="683552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Rannoch Moor : 19/04/2013</a:t>
            </a:r>
          </a:p>
          <a:p>
            <a:pPr algn="ctr"/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John Williams &amp; Kate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Byrne</a:t>
            </a:r>
            <a:r>
              <a:rPr lang="en-US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7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C54704-EB07-488E-B85A-9A8F9A1F334D}"/>
              </a:ext>
            </a:extLst>
          </p:cNvPr>
          <p:cNvSpPr txBox="1"/>
          <p:nvPr/>
        </p:nvSpPr>
        <p:spPr>
          <a:xfrm>
            <a:off x="0" y="3987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Boundaries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22F5EF-A20F-4BA5-85D0-E4617991CCCA}"/>
              </a:ext>
            </a:extLst>
          </p:cNvPr>
          <p:cNvSpPr txBox="1"/>
          <p:nvPr/>
        </p:nvSpPr>
        <p:spPr>
          <a:xfrm>
            <a:off x="0" y="70127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Land out options</a:t>
            </a:r>
            <a:r>
              <a:rPr lang="en-GB" sz="3200" dirty="0"/>
              <a:t>: </a:t>
            </a:r>
          </a:p>
          <a:p>
            <a:r>
              <a:rPr lang="en-GB" sz="3200" dirty="0"/>
              <a:t>Our mountains consist mainly of a plateau of low relief gouged out with numerous glaciated valleys. This can making land out options more problematic.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AB88A-9D15-4FA4-A53C-82C4E3F9DC70}"/>
              </a:ext>
            </a:extLst>
          </p:cNvPr>
          <p:cNvSpPr txBox="1"/>
          <p:nvPr/>
        </p:nvSpPr>
        <p:spPr>
          <a:xfrm>
            <a:off x="0" y="29494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Risk management:      </a:t>
            </a:r>
            <a:r>
              <a:rPr lang="en-GB" sz="3200" dirty="0">
                <a:solidFill>
                  <a:srgbClr val="FF0000"/>
                </a:solidFill>
              </a:rPr>
              <a:t>ALWAYS</a:t>
            </a:r>
            <a:r>
              <a:rPr lang="en-GB" sz="3200" dirty="0"/>
              <a:t> have an escape option.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C8035-2B78-44BD-8E49-CF959B340743}"/>
              </a:ext>
            </a:extLst>
          </p:cNvPr>
          <p:cNvSpPr txBox="1"/>
          <p:nvPr/>
        </p:nvSpPr>
        <p:spPr>
          <a:xfrm>
            <a:off x="0" y="393582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Basic</a:t>
            </a:r>
            <a:r>
              <a:rPr lang="en-GB" sz="3200" b="1" dirty="0"/>
              <a:t> </a:t>
            </a:r>
            <a:r>
              <a:rPr lang="en-GB" sz="3200" dirty="0"/>
              <a:t>Rule:   			    </a:t>
            </a:r>
            <a:r>
              <a:rPr lang="en-GB" sz="3200" dirty="0">
                <a:solidFill>
                  <a:srgbClr val="FF0000"/>
                </a:solidFill>
              </a:rPr>
              <a:t>THAT MEANS ALWAYS </a:t>
            </a:r>
            <a:r>
              <a:rPr lang="en-GB" sz="3200" dirty="0"/>
              <a:t>be within 						          safe gliding distance of a field.</a:t>
            </a:r>
            <a:r>
              <a:rPr lang="en-GB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5249E3-1125-4F5D-9FE7-8810D90E0049}"/>
              </a:ext>
            </a:extLst>
          </p:cNvPr>
          <p:cNvSpPr txBox="1"/>
          <p:nvPr/>
        </p:nvSpPr>
        <p:spPr>
          <a:xfrm>
            <a:off x="0" y="5226061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Self-</a:t>
            </a:r>
            <a:r>
              <a:rPr lang="en-GB" sz="3200" dirty="0" err="1"/>
              <a:t>sustainers</a:t>
            </a:r>
            <a:r>
              <a:rPr lang="en-GB" sz="3200" dirty="0"/>
              <a:t>            	They are the means to get to </a:t>
            </a:r>
          </a:p>
          <a:p>
            <a:r>
              <a:rPr lang="en-GB" sz="3200" dirty="0"/>
              <a:t>Self Launchers			get to and from the lift. 	</a:t>
            </a:r>
          </a:p>
          <a:p>
            <a:r>
              <a:rPr lang="en-GB" sz="3200" dirty="0"/>
              <a:t>								They are NOT an escape route.</a:t>
            </a:r>
          </a:p>
        </p:txBody>
      </p:sp>
    </p:spTree>
    <p:extLst>
      <p:ext uri="{BB962C8B-B14F-4D97-AF65-F5344CB8AC3E}">
        <p14:creationId xmlns:p14="http://schemas.microsoft.com/office/powerpoint/2010/main" val="208566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D0195-1FF2-4045-BF46-3D8C26672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D07A86-E3D4-4132-A645-EC205E20CCAB}"/>
              </a:ext>
            </a:extLst>
          </p:cNvPr>
          <p:cNvSpPr/>
          <p:nvPr/>
        </p:nvSpPr>
        <p:spPr>
          <a:xfrm>
            <a:off x="2433435" y="81895"/>
            <a:ext cx="4277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Field landings </a:t>
            </a:r>
          </a:p>
        </p:txBody>
      </p:sp>
    </p:spTree>
    <p:extLst>
      <p:ext uri="{BB962C8B-B14F-4D97-AF65-F5344CB8AC3E}">
        <p14:creationId xmlns:p14="http://schemas.microsoft.com/office/powerpoint/2010/main" val="2201539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D896E7-1A1A-4FE3-A4BB-57129D7417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5" r="802"/>
          <a:stretch/>
        </p:blipFill>
        <p:spPr>
          <a:xfrm>
            <a:off x="-93307" y="0"/>
            <a:ext cx="9237307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38ECBA-A6B4-4981-BD6C-9DB3664EB5D8}"/>
              </a:ext>
            </a:extLst>
          </p:cNvPr>
          <p:cNvSpPr/>
          <p:nvPr/>
        </p:nvSpPr>
        <p:spPr>
          <a:xfrm>
            <a:off x="1325219" y="556596"/>
            <a:ext cx="1669774" cy="646331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Area 2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243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B0FBFC-7E19-48D5-BD1D-943C7501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722F0-822E-41ED-8FC0-E44879F26C7E}"/>
              </a:ext>
            </a:extLst>
          </p:cNvPr>
          <p:cNvSpPr txBox="1"/>
          <p:nvPr/>
        </p:nvSpPr>
        <p:spPr>
          <a:xfrm>
            <a:off x="1517516" y="1420238"/>
            <a:ext cx="593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069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1356</TotalTime>
  <Words>528</Words>
  <Application>Microsoft Office PowerPoint</Application>
  <PresentationFormat>On-screen Show (4:3)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Santiago Cervantes</dc:creator>
  <cp:lastModifiedBy>Santiago Cervantes</cp:lastModifiedBy>
  <cp:revision>142</cp:revision>
  <dcterms:created xsi:type="dcterms:W3CDTF">2020-10-24T16:04:50Z</dcterms:created>
  <dcterms:modified xsi:type="dcterms:W3CDTF">2021-01-26T09:29:27Z</dcterms:modified>
</cp:coreProperties>
</file>