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2" r:id="rId2"/>
    <p:sldId id="257" r:id="rId3"/>
    <p:sldId id="284" r:id="rId4"/>
    <p:sldId id="317" r:id="rId5"/>
    <p:sldId id="258" r:id="rId6"/>
    <p:sldId id="286" r:id="rId7"/>
    <p:sldId id="285" r:id="rId8"/>
    <p:sldId id="268" r:id="rId9"/>
    <p:sldId id="261" r:id="rId10"/>
    <p:sldId id="315" r:id="rId11"/>
    <p:sldId id="256" r:id="rId12"/>
    <p:sldId id="472" r:id="rId13"/>
    <p:sldId id="316" r:id="rId14"/>
    <p:sldId id="366" r:id="rId15"/>
    <p:sldId id="318" r:id="rId16"/>
    <p:sldId id="473" r:id="rId17"/>
    <p:sldId id="4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tiago Cervantes" initials="SC" lastIdx="2" clrIdx="0">
    <p:extLst>
      <p:ext uri="{19B8F6BF-5375-455C-9EA6-DF929625EA0E}">
        <p15:presenceInfo xmlns:p15="http://schemas.microsoft.com/office/powerpoint/2012/main" userId="fd876be7a6f6e9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1" autoAdjust="0"/>
    <p:restoredTop sz="71455" autoAdjust="0"/>
  </p:normalViewPr>
  <p:slideViewPr>
    <p:cSldViewPr snapToGrid="0">
      <p:cViewPr varScale="1">
        <p:scale>
          <a:sx n="52" d="100"/>
          <a:sy n="52" d="100"/>
        </p:scale>
        <p:origin x="18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69BA6-D1F5-4631-854B-2DFB68ABF053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75C04-B5D0-4F0D-A9EB-CD84569964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30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South of </a:t>
            </a:r>
            <a:r>
              <a:rPr lang="en-GB" dirty="0" err="1"/>
              <a:t>Glenclova</a:t>
            </a:r>
            <a:r>
              <a:rPr lang="en-GB" dirty="0"/>
              <a:t>; Forfar on the left</a:t>
            </a:r>
          </a:p>
          <a:p>
            <a:r>
              <a:rPr lang="en-GB" dirty="0"/>
              <a:t>Discussion of the wave : incredibly rough</a:t>
            </a:r>
          </a:p>
          <a:p>
            <a:r>
              <a:rPr lang="en-GB" dirty="0"/>
              <a:t>Lift of 15kts Wind of 40kts @3000’ educing to 15-20kts at 8000’</a:t>
            </a:r>
          </a:p>
          <a:p>
            <a:r>
              <a:rPr lang="en-GB" dirty="0"/>
              <a:t>Methven-*SC2 Between </a:t>
            </a:r>
            <a:r>
              <a:rPr lang="en-GB" dirty="0" err="1"/>
              <a:t>Killin</a:t>
            </a:r>
            <a:r>
              <a:rPr lang="en-GB" dirty="0"/>
              <a:t> &amp; </a:t>
            </a:r>
            <a:r>
              <a:rPr lang="en-GB" dirty="0" err="1"/>
              <a:t>Crianlarech</a:t>
            </a:r>
            <a:r>
              <a:rPr lang="en-GB" dirty="0"/>
              <a:t>)-</a:t>
            </a:r>
            <a:r>
              <a:rPr lang="en-GB" dirty="0" err="1"/>
              <a:t>Edzell</a:t>
            </a:r>
            <a:r>
              <a:rPr lang="en-GB" dirty="0"/>
              <a:t>-</a:t>
            </a:r>
            <a:r>
              <a:rPr lang="en-GB" dirty="0" err="1"/>
              <a:t>Crianlarech</a:t>
            </a:r>
            <a:r>
              <a:rPr lang="en-GB" dirty="0"/>
              <a:t>-Methven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38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COMRIE-*SC8 RNI NORTH-INV INVERARY-*SC8 RNI NORTH-INV INVERARY-PLY PITLOCHRY</a:t>
            </a:r>
            <a:endParaRPr lang="en-GB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was going for maximum ladder points.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was flying in the “strongest area”.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 of wave bars from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Portmoak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Loch Tay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47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in light winds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Also describe W to SW to South conditions wind conditions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brings us to setting boundaries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05C55-93E6-4331-B1F7-D51D83DD7E8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951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land-out options, talk about early exploration following lift and discovering land out options</a:t>
            </a:r>
          </a:p>
          <a:p>
            <a:r>
              <a:rPr lang="en-GB" dirty="0"/>
              <a:t>Using  the A9/Dee valley for out-landings.</a:t>
            </a:r>
          </a:p>
          <a:p>
            <a:r>
              <a:rPr lang="en-GB" dirty="0"/>
              <a:t>When coming to descending through cloud discuss how safe the Vale of Strathmore is.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06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2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/>
              <a:t>This was a classic N/Westerly flow with a big high off the SW of Ireland. in This was a 600km undeclared task.</a:t>
            </a:r>
          </a:p>
          <a:p>
            <a:r>
              <a:rPr lang="en-GB" baseline="0" dirty="0"/>
              <a:t>This was at the start of the day looking to west and as usual clear to the East Later I were able to get to LLT</a:t>
            </a:r>
          </a:p>
          <a:p>
            <a:r>
              <a:rPr lang="en-GB" baseline="0" dirty="0"/>
              <a:t>Weak wave slot in foreground and wave in the distance. </a:t>
            </a:r>
          </a:p>
          <a:p>
            <a:r>
              <a:rPr lang="en-GB" baseline="0" dirty="0"/>
              <a:t>The point about this photo is that there are no fronts impinging and likely to  have a negative effect on the weather.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B1F3B-8C8E-4178-B229-921551F81F20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a 3kt rate of descent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597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Text Book wave at Loch Tay looking SW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Actually quite rare conditions.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07</a:t>
            </a:r>
            <a:r>
              <a:rPr lang="en-GB" baseline="0" dirty="0"/>
              <a:t> 10 2011 592km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80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Wave starts around Torridon</a:t>
            </a:r>
          </a:p>
          <a:p>
            <a:r>
              <a:rPr lang="en-GB" dirty="0"/>
              <a:t>Discussion of the wave system leading to the foehn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61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/>
              <a:t> </a:t>
            </a:r>
            <a:r>
              <a:rPr lang="en-GB" baseline="0" dirty="0" err="1"/>
              <a:t>Wavelenght</a:t>
            </a:r>
            <a:r>
              <a:rPr lang="en-GB" baseline="0" dirty="0"/>
              <a:t> affected by windspeed </a:t>
            </a:r>
          </a:p>
          <a:p>
            <a:r>
              <a:rPr lang="en-GB" baseline="0" dirty="0"/>
              <a:t>Amplitude to a large degree by wind profile &amp; temperature</a:t>
            </a: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Wavelength Formula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 (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lamda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Wavelenght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WV- 10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6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4EC9E-1BB3-4910-B586-7E79ABF6B12B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Wave starts around Torridon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how it extends out to sea – JDW has used to effect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 of the wave system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Satellite photos only give a snapshot of the day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426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Wind Directions</a:t>
            </a:r>
          </a:p>
          <a:p>
            <a:r>
              <a:rPr lang="en-GB" dirty="0" err="1"/>
              <a:t>Aboyne</a:t>
            </a:r>
            <a:r>
              <a:rPr lang="en-GB" dirty="0"/>
              <a:t> gets wave from SSE to N</a:t>
            </a:r>
          </a:p>
          <a:p>
            <a:r>
              <a:rPr lang="en-GB" dirty="0"/>
              <a:t>Classic warm sector with the depression off to the west , high to the east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87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to get rid of description</a:t>
            </a:r>
          </a:p>
          <a:p>
            <a:r>
              <a:rPr lang="en-GB" dirty="0"/>
              <a:t>Loch </a:t>
            </a:r>
            <a:r>
              <a:rPr lang="en-GB" dirty="0" err="1"/>
              <a:t>Kinord</a:t>
            </a:r>
            <a:r>
              <a:rPr lang="en-GB" dirty="0"/>
              <a:t>-</a:t>
            </a:r>
            <a:r>
              <a:rPr lang="en-GB" dirty="0" err="1"/>
              <a:t>Ledmore</a:t>
            </a:r>
            <a:r>
              <a:rPr lang="en-GB" dirty="0"/>
              <a:t>-</a:t>
            </a:r>
            <a:r>
              <a:rPr lang="en-GB" dirty="0" err="1"/>
              <a:t>Edzell</a:t>
            </a:r>
            <a:r>
              <a:rPr lang="en-GB" dirty="0"/>
              <a:t>-Loch </a:t>
            </a:r>
            <a:r>
              <a:rPr lang="en-GB" dirty="0" err="1"/>
              <a:t>Gairloch-Aboyne</a:t>
            </a:r>
            <a:endParaRPr lang="en-GB" dirty="0"/>
          </a:p>
          <a:p>
            <a:r>
              <a:rPr lang="en-GB" dirty="0"/>
              <a:t>Discuss Airspace</a:t>
            </a:r>
          </a:p>
          <a:p>
            <a:r>
              <a:rPr lang="en-GB"/>
              <a:t>N560/Y906 </a:t>
            </a:r>
            <a:endParaRPr lang="en-GB" dirty="0"/>
          </a:p>
          <a:p>
            <a:r>
              <a:rPr lang="en-GB" dirty="0"/>
              <a:t>R610A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393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Discussion of wave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Really important to note that we automatically understand as a wonderful wave sky isn't a bit like text book smooth stuff - can be lines of ragged scruffy cu and working like a bandit.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97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Fasted 1000k that JDW has down; Got the 500k O/R speed record out of it 152.77kph</a:t>
            </a:r>
          </a:p>
          <a:p>
            <a:r>
              <a:rPr lang="en-GB" dirty="0"/>
              <a:t>All done below 10000’ lowest 3300’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Never</a:t>
            </a:r>
            <a:r>
              <a:rPr lang="en-GB" baseline="0" dirty="0"/>
              <a:t> went above 10,000’ compared to 18,000’ in 2007 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encountered more cloud than the sat photo shows; again its just a snapshot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337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DKD DUNKELD-LUS LUSSA LOCH S-INC INSCH-RSY ROTHESAY-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lNC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INSCH</a:t>
            </a:r>
            <a:r>
              <a:rPr lang="en-GB" dirty="0"/>
              <a:t>-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DKD DUNKELD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 got the Wakefield trophy for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a bit about planning.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JDW had calculated on what he though was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was going for maximum ladder points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170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636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5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44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01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117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662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42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8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5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07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26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C39C8-226A-45D2-9D94-D2BCDF93ED9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4397F-1ECE-49D7-88AF-EAA4E29B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1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BA73E1-0FED-4840-A14A-4351F858F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1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18F007-1AB7-4974-B923-B4D25722E908}"/>
              </a:ext>
            </a:extLst>
          </p:cNvPr>
          <p:cNvSpPr/>
          <p:nvPr/>
        </p:nvSpPr>
        <p:spPr>
          <a:xfrm>
            <a:off x="47311" y="3971742"/>
            <a:ext cx="9144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			12 11 17 – MVN-SC2-EDZ-CRI-EDZ-MVN </a:t>
            </a:r>
          </a:p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			: 509.8km@149.5kph/152.6kph (HC) </a:t>
            </a:r>
          </a:p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			:Discus 1 </a:t>
            </a:r>
            <a:r>
              <a:rPr lang="en-GB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bT</a:t>
            </a:r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: No water ballast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D0915-C4FE-439D-ABF7-8C4B7B77EE6C}"/>
              </a:ext>
            </a:extLst>
          </p:cNvPr>
          <p:cNvSpPr/>
          <p:nvPr/>
        </p:nvSpPr>
        <p:spPr>
          <a:xfrm>
            <a:off x="1087585" y="2967335"/>
            <a:ext cx="69688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Flying Wave in Scotland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-Fast &amp; Far-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C3BEA-2C0E-43BD-81E1-8272FA86DA73}"/>
              </a:ext>
            </a:extLst>
          </p:cNvPr>
          <p:cNvSpPr/>
          <p:nvPr/>
        </p:nvSpPr>
        <p:spPr>
          <a:xfrm>
            <a:off x="30258" y="1305342"/>
            <a:ext cx="908348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Part 1 – 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Overview</a:t>
            </a:r>
          </a:p>
          <a:p>
            <a:pPr algn="ctr"/>
            <a:endParaRPr lang="en-U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		: Our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layground</a:t>
            </a:r>
          </a:p>
          <a:p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		: Setting boundaries</a:t>
            </a:r>
          </a:p>
          <a:p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 		: Aircraft performance</a:t>
            </a:r>
          </a:p>
        </p:txBody>
      </p:sp>
    </p:spTree>
    <p:extLst>
      <p:ext uri="{BB962C8B-B14F-4D97-AF65-F5344CB8AC3E}">
        <p14:creationId xmlns:p14="http://schemas.microsoft.com/office/powerpoint/2010/main" val="216068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9C1BC-7BF3-4723-8415-52EEBFE2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8406"/>
          <a:stretch/>
        </p:blipFill>
        <p:spPr>
          <a:xfrm>
            <a:off x="3499" y="-1"/>
            <a:ext cx="9188627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256717-4278-4A3C-9932-5E2DAF9323CE}"/>
              </a:ext>
            </a:extLst>
          </p:cNvPr>
          <p:cNvSpPr/>
          <p:nvPr/>
        </p:nvSpPr>
        <p:spPr>
          <a:xfrm>
            <a:off x="-24063" y="-3136"/>
            <a:ext cx="9264604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Sant Cervantes </a:t>
            </a:r>
          </a:p>
          <a:p>
            <a:r>
              <a:rPr lang="en-GB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:COM-*SC8-INV-*SC8-INV-PLY</a:t>
            </a:r>
          </a:p>
          <a:p>
            <a:r>
              <a:rPr lang="en-GB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:782.km</a:t>
            </a:r>
          </a:p>
          <a:p>
            <a:r>
              <a:rPr lang="en-GB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:145.1kph/148.1kph (HC)</a:t>
            </a:r>
          </a:p>
          <a:p>
            <a:r>
              <a:rPr lang="en-GB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:Discus1bT: Water </a:t>
            </a:r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ballasted</a:t>
            </a:r>
            <a:r>
              <a:rPr lang="en-GB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22B22F-3310-4D01-8CB4-822BBFA59811}"/>
              </a:ext>
            </a:extLst>
          </p:cNvPr>
          <p:cNvSpPr/>
          <p:nvPr/>
        </p:nvSpPr>
        <p:spPr>
          <a:xfrm>
            <a:off x="3499" y="-27194"/>
            <a:ext cx="926460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ED   :1003.6km  @126.4kph/109.0kph 	: 6255points</a:t>
            </a:r>
          </a:p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JDW: 903.4km   @153.0kph/134.2kph 	: 6584point</a:t>
            </a:r>
          </a:p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SC   :  782.km     @145.1kph/148.1kph 	: 7135points</a:t>
            </a:r>
          </a:p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37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5EDA94-A1E8-43BD-949C-5567E828AB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2" t="1336" r="2573" b="-1336"/>
          <a:stretch/>
        </p:blipFill>
        <p:spPr>
          <a:xfrm>
            <a:off x="-22037" y="-87284"/>
            <a:ext cx="9291255" cy="7032567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77D5229-BFBA-467E-9461-559EE9ADCBB8}"/>
              </a:ext>
            </a:extLst>
          </p:cNvPr>
          <p:cNvSpPr/>
          <p:nvPr/>
        </p:nvSpPr>
        <p:spPr>
          <a:xfrm rot="19449538">
            <a:off x="2152277" y="3684600"/>
            <a:ext cx="2255687" cy="6868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0D1333-398A-4ED3-A0B6-42AD69EDFF75}"/>
              </a:ext>
            </a:extLst>
          </p:cNvPr>
          <p:cNvSpPr/>
          <p:nvPr/>
        </p:nvSpPr>
        <p:spPr>
          <a:xfrm rot="19544228">
            <a:off x="3588203" y="4458290"/>
            <a:ext cx="1419276" cy="43138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498A5F-B664-4044-A9FF-147556F5EAF8}"/>
              </a:ext>
            </a:extLst>
          </p:cNvPr>
          <p:cNvSpPr/>
          <p:nvPr/>
        </p:nvSpPr>
        <p:spPr>
          <a:xfrm rot="19950238">
            <a:off x="5129783" y="3037597"/>
            <a:ext cx="2800397" cy="55740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98FB78-1F1A-4393-910B-C36A21F4BC02}"/>
              </a:ext>
            </a:extLst>
          </p:cNvPr>
          <p:cNvSpPr/>
          <p:nvPr/>
        </p:nvSpPr>
        <p:spPr>
          <a:xfrm rot="20108147">
            <a:off x="3911741" y="5744691"/>
            <a:ext cx="1607415" cy="39991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209E57-C7F6-4565-80CB-C8399C25A7F4}"/>
              </a:ext>
            </a:extLst>
          </p:cNvPr>
          <p:cNvSpPr/>
          <p:nvPr/>
        </p:nvSpPr>
        <p:spPr>
          <a:xfrm>
            <a:off x="4505945" y="1339644"/>
            <a:ext cx="2905945" cy="104506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CA664-DFD0-44F5-85AA-8E61A7BB8DBD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4194401" y="2263781"/>
            <a:ext cx="747196" cy="110384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89C824-4C3B-44A3-A54A-C157CB48E899}"/>
              </a:ext>
            </a:extLst>
          </p:cNvPr>
          <p:cNvCxnSpPr>
            <a:cxnSpLocks/>
          </p:cNvCxnSpPr>
          <p:nvPr/>
        </p:nvCxnSpPr>
        <p:spPr>
          <a:xfrm flipH="1" flipV="1">
            <a:off x="6446015" y="2384704"/>
            <a:ext cx="263279" cy="540302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F185E1-9FEA-4F2F-8B80-85A219B11C59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4884331" y="3982333"/>
            <a:ext cx="457690" cy="29213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348A74E-91D9-4188-87EC-08D3E10D1034}"/>
              </a:ext>
            </a:extLst>
          </p:cNvPr>
          <p:cNvCxnSpPr>
            <a:cxnSpLocks/>
          </p:cNvCxnSpPr>
          <p:nvPr/>
        </p:nvCxnSpPr>
        <p:spPr>
          <a:xfrm flipH="1" flipV="1">
            <a:off x="3649769" y="4174884"/>
            <a:ext cx="352374" cy="40135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F6A5A23-77DD-48A9-9573-445566E9F937}"/>
              </a:ext>
            </a:extLst>
          </p:cNvPr>
          <p:cNvCxnSpPr>
            <a:cxnSpLocks/>
          </p:cNvCxnSpPr>
          <p:nvPr/>
        </p:nvCxnSpPr>
        <p:spPr>
          <a:xfrm flipH="1" flipV="1">
            <a:off x="3994066" y="5045213"/>
            <a:ext cx="511879" cy="839614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991317-0A6E-451D-B576-8225CC495FB6}"/>
              </a:ext>
            </a:extLst>
          </p:cNvPr>
          <p:cNvSpPr/>
          <p:nvPr/>
        </p:nvSpPr>
        <p:spPr>
          <a:xfrm>
            <a:off x="5721825" y="877723"/>
            <a:ext cx="40943" cy="10235"/>
          </a:xfrm>
          <a:custGeom>
            <a:avLst/>
            <a:gdLst>
              <a:gd name="connsiteX0" fmla="*/ 54591 w 54591"/>
              <a:gd name="connsiteY0" fmla="*/ 0 h 13647"/>
              <a:gd name="connsiteX1" fmla="*/ 0 w 54591"/>
              <a:gd name="connsiteY1" fmla="*/ 13647 h 1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4591" h="13647">
                <a:moveTo>
                  <a:pt x="54591" y="0"/>
                </a:moveTo>
                <a:lnTo>
                  <a:pt x="0" y="1364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54A192-9A46-4505-A06E-AA1B9469E93E}"/>
              </a:ext>
            </a:extLst>
          </p:cNvPr>
          <p:cNvSpPr txBox="1"/>
          <p:nvPr/>
        </p:nvSpPr>
        <p:spPr>
          <a:xfrm>
            <a:off x="4623591" y="2779738"/>
            <a:ext cx="1005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28nm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D51148-729A-4640-AD16-9DAA680D2388}"/>
              </a:ext>
            </a:extLst>
          </p:cNvPr>
          <p:cNvSpPr txBox="1"/>
          <p:nvPr/>
        </p:nvSpPr>
        <p:spPr>
          <a:xfrm>
            <a:off x="5528734" y="2478066"/>
            <a:ext cx="1005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18nm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93CEF5-C5B9-4101-BDED-FD4F245AECD9}"/>
              </a:ext>
            </a:extLst>
          </p:cNvPr>
          <p:cNvSpPr txBox="1"/>
          <p:nvPr/>
        </p:nvSpPr>
        <p:spPr>
          <a:xfrm>
            <a:off x="5139111" y="3982333"/>
            <a:ext cx="1005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15nm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53D344-9E29-44A4-AE1A-8763E41BFF19}"/>
              </a:ext>
            </a:extLst>
          </p:cNvPr>
          <p:cNvSpPr txBox="1"/>
          <p:nvPr/>
        </p:nvSpPr>
        <p:spPr>
          <a:xfrm>
            <a:off x="3391607" y="5320025"/>
            <a:ext cx="9658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22nm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1E8FEE-5617-4D4C-87BB-AAE6625A640C}"/>
              </a:ext>
            </a:extLst>
          </p:cNvPr>
          <p:cNvSpPr txBox="1"/>
          <p:nvPr/>
        </p:nvSpPr>
        <p:spPr>
          <a:xfrm>
            <a:off x="3059536" y="4434831"/>
            <a:ext cx="10057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18nm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D4008D-AB9A-4218-AAEE-125AFB2F2DC1}"/>
              </a:ext>
            </a:extLst>
          </p:cNvPr>
          <p:cNvSpPr/>
          <p:nvPr/>
        </p:nvSpPr>
        <p:spPr>
          <a:xfrm>
            <a:off x="-22037" y="-137862"/>
            <a:ext cx="9291255" cy="105413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PMK Local Primary (Instigator) Wave Areas</a:t>
            </a:r>
          </a:p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(NW wind direction) </a:t>
            </a:r>
            <a:endParaRPr lang="en-GB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5FE43E-A2F9-4279-8016-B6E81451BB76}"/>
              </a:ext>
            </a:extLst>
          </p:cNvPr>
          <p:cNvSpPr/>
          <p:nvPr/>
        </p:nvSpPr>
        <p:spPr>
          <a:xfrm>
            <a:off x="0" y="393995"/>
            <a:ext cx="5554428" cy="10387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3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r>
              <a:rPr lang="en-US" sz="33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en-GB" sz="33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61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2B778-5A41-4A04-B7C5-136E668EA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2" t="1336" r="2573" b="-1336"/>
          <a:stretch/>
        </p:blipFill>
        <p:spPr>
          <a:xfrm>
            <a:off x="0" y="-64166"/>
            <a:ext cx="9291255" cy="703256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0529F0-D4E7-493E-94DD-542B65D59D5E}"/>
              </a:ext>
            </a:extLst>
          </p:cNvPr>
          <p:cNvSpPr txBox="1"/>
          <p:nvPr/>
        </p:nvSpPr>
        <p:spPr>
          <a:xfrm>
            <a:off x="0" y="-12833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Boundaries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28D9C5-36C7-49BE-ADA7-D068C55B7E1A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out options: Mountains are of low relief making 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land out options more problematic. </a:t>
            </a:r>
            <a:r>
              <a:rPr lang="en-GB" sz="32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334B0-F5B9-430F-A6A3-7FFE75F1EC4B}"/>
              </a:ext>
            </a:extLst>
          </p:cNvPr>
          <p:cNvSpPr txBox="1"/>
          <p:nvPr/>
        </p:nvSpPr>
        <p:spPr>
          <a:xfrm>
            <a:off x="0" y="210991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management:     ALWAYS have an escape option.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EB6260-307C-4C44-AC3A-BBA6236245D5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Rule:   				If not in lift by 6000’ be within 								safe gliding distance of a field.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2D313-3101-4EF9-8D2D-E583E1BECB33}"/>
              </a:ext>
            </a:extLst>
          </p:cNvPr>
          <p:cNvSpPr txBox="1"/>
          <p:nvPr/>
        </p:nvSpPr>
        <p:spPr>
          <a:xfrm>
            <a:off x="0" y="2397949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sustainers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	They are purely the means to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Launchers  			get to and from the lift. 	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They are NOT an escape route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369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978ED5-89BF-43E7-97CA-0F3B1A995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2" t="1336" r="2573" b="-1336"/>
          <a:stretch/>
        </p:blipFill>
        <p:spPr>
          <a:xfrm>
            <a:off x="0" y="-51191"/>
            <a:ext cx="9291255" cy="703256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C54704-EB07-488E-B85A-9A8F9A1F334D}"/>
              </a:ext>
            </a:extLst>
          </p:cNvPr>
          <p:cNvSpPr txBox="1"/>
          <p:nvPr/>
        </p:nvSpPr>
        <p:spPr>
          <a:xfrm>
            <a:off x="0" y="14438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Boundaries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22F5EF-A20F-4BA5-85D0-E4617991CCCA}"/>
              </a:ext>
            </a:extLst>
          </p:cNvPr>
          <p:cNvSpPr txBox="1"/>
          <p:nvPr/>
        </p:nvSpPr>
        <p:spPr>
          <a:xfrm>
            <a:off x="0" y="96253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out options: Mountains are of low relief making 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land out options more problematic</a:t>
            </a:r>
            <a:r>
              <a:rPr lang="en-GB" sz="3200" dirty="0"/>
              <a:t>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AB88A-9D15-4FA4-A53C-82C4E3F9DC70}"/>
              </a:ext>
            </a:extLst>
          </p:cNvPr>
          <p:cNvSpPr txBox="1"/>
          <p:nvPr/>
        </p:nvSpPr>
        <p:spPr>
          <a:xfrm>
            <a:off x="0" y="21656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Risk management:      </a:t>
            </a:r>
            <a:r>
              <a:rPr lang="en-GB" sz="3200" dirty="0">
                <a:solidFill>
                  <a:srgbClr val="FF0000"/>
                </a:solidFill>
              </a:rPr>
              <a:t>ALWAYS</a:t>
            </a:r>
            <a:r>
              <a:rPr lang="en-GB" sz="3200" dirty="0">
                <a:solidFill>
                  <a:schemeClr val="bg1"/>
                </a:solidFill>
              </a:rPr>
              <a:t> have an escape option.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C8035-2B78-44BD-8E49-CF959B340743}"/>
              </a:ext>
            </a:extLst>
          </p:cNvPr>
          <p:cNvSpPr txBox="1"/>
          <p:nvPr/>
        </p:nvSpPr>
        <p:spPr>
          <a:xfrm>
            <a:off x="0" y="325654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Rule:   				If not in lift by 6000’ be within 								safe gliding distance of a field.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249E3-1125-4F5D-9FE7-8810D90E0049}"/>
              </a:ext>
            </a:extLst>
          </p:cNvPr>
          <p:cNvSpPr txBox="1"/>
          <p:nvPr/>
        </p:nvSpPr>
        <p:spPr>
          <a:xfrm>
            <a:off x="0" y="5069305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</a:t>
            </a:r>
            <a:r>
              <a:rPr lang="en-GB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sustainers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	They are the means to get to 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Launchers			get to and from the lift. 	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They are </a:t>
            </a:r>
            <a:r>
              <a: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escape route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31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t\Pictures\Pictures\Gliding\13 606km 29 08 11\1Start 29 08 2011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13836" y="6019254"/>
            <a:ext cx="2030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29 08 2011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68B49-AE8E-4FDB-8FCA-D6A859402EF9}"/>
              </a:ext>
            </a:extLst>
          </p:cNvPr>
          <p:cNvSpPr txBox="1"/>
          <p:nvPr/>
        </p:nvSpPr>
        <p:spPr>
          <a:xfrm>
            <a:off x="0" y="-128334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Setting Boundaries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of all : Dealing with 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E725A-E5C5-49BB-BECA-4C568BB8AB7F}"/>
              </a:ext>
            </a:extLst>
          </p:cNvPr>
          <p:cNvSpPr txBox="1"/>
          <p:nvPr/>
        </p:nvSpPr>
        <p:spPr>
          <a:xfrm>
            <a:off x="0" y="2935707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 to a safe place to descend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CD785-8384-45A2-B5D5-5AC615B64472}"/>
              </a:ext>
            </a:extLst>
          </p:cNvPr>
          <p:cNvSpPr txBox="1"/>
          <p:nvPr/>
        </p:nvSpPr>
        <p:spPr>
          <a:xfrm>
            <a:off x="0" y="370514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 :Controlled decent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:Benign Spiral</a:t>
            </a:r>
          </a:p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aware of wind strength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ltamontpatagonia.com/moreadvent/foto2soaring_intro.jpg">
            <a:extLst>
              <a:ext uri="{FF2B5EF4-FFF2-40B4-BE49-F238E27FC236}">
                <a16:creationId xmlns:a16="http://schemas.microsoft.com/office/drawing/2014/main" id="{BB39928E-39B6-4095-A369-FDD64583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052" t="3635" r="5468" b="3684"/>
          <a:stretch>
            <a:fillRect/>
          </a:stretch>
        </p:blipFill>
        <p:spPr bwMode="auto">
          <a:xfrm>
            <a:off x="-1" y="-87220"/>
            <a:ext cx="9144001" cy="703244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95C84A-157E-4F98-88F6-36A4F632BCFB}"/>
              </a:ext>
            </a:extLst>
          </p:cNvPr>
          <p:cNvSpPr txBox="1"/>
          <p:nvPr/>
        </p:nvSpPr>
        <p:spPr>
          <a:xfrm>
            <a:off x="0" y="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Aircraft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Perfomance</a:t>
            </a: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2EDF4-360E-4CC9-8FBB-6DC06655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997" y="276696"/>
            <a:ext cx="8578393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1CDAD6-F47F-41EA-A769-DECF6F1ACDB0}"/>
              </a:ext>
            </a:extLst>
          </p:cNvPr>
          <p:cNvCxnSpPr/>
          <p:nvPr/>
        </p:nvCxnSpPr>
        <p:spPr>
          <a:xfrm>
            <a:off x="5148064" y="908720"/>
            <a:ext cx="72008" cy="367240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60681D-0C6E-4A72-8DEE-E8B40E27A053}"/>
              </a:ext>
            </a:extLst>
          </p:cNvPr>
          <p:cNvCxnSpPr/>
          <p:nvPr/>
        </p:nvCxnSpPr>
        <p:spPr>
          <a:xfrm>
            <a:off x="6012160" y="980728"/>
            <a:ext cx="72008" cy="367240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FDC5CA-A411-4877-8D67-CF08F50F81B2}"/>
              </a:ext>
            </a:extLst>
          </p:cNvPr>
          <p:cNvCxnSpPr>
            <a:cxnSpLocks/>
          </p:cNvCxnSpPr>
          <p:nvPr/>
        </p:nvCxnSpPr>
        <p:spPr>
          <a:xfrm flipV="1">
            <a:off x="4932040" y="4283242"/>
            <a:ext cx="1276255" cy="985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723012-D8DB-44B1-AA37-01E6612B427E}"/>
              </a:ext>
            </a:extLst>
          </p:cNvPr>
          <p:cNvSpPr txBox="1"/>
          <p:nvPr/>
        </p:nvSpPr>
        <p:spPr>
          <a:xfrm>
            <a:off x="4186922" y="2328"/>
            <a:ext cx="5085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84kts &amp; 95kts (157kph &amp; 176kph)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71939-AD4A-4BD7-9584-E5DD96B915A5}"/>
              </a:ext>
            </a:extLst>
          </p:cNvPr>
          <p:cNvSpPr txBox="1"/>
          <p:nvPr/>
        </p:nvSpPr>
        <p:spPr>
          <a:xfrm>
            <a:off x="43537" y="5638795"/>
            <a:ext cx="635726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60kt x/wind at 90°: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84kts = G/S of 71kts (131kph). Drift 38°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95kts = G/S of 81kts (150kph) Drift 35°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5AA33-1AA7-42D6-A14C-008F0B4151D4}"/>
              </a:ext>
            </a:extLst>
          </p:cNvPr>
          <p:cNvSpPr txBox="1"/>
          <p:nvPr/>
        </p:nvSpPr>
        <p:spPr>
          <a:xfrm>
            <a:off x="5293205" y="5629362"/>
            <a:ext cx="397952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Antares 110kts = 1:37.75 G/A</a:t>
            </a:r>
          </a:p>
          <a:p>
            <a:r>
              <a:rPr lang="en-GB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  of 95kts (176kph)</a:t>
            </a:r>
          </a:p>
          <a:p>
            <a:r>
              <a:rPr lang="en-GB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95kts has G/A of 1:43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37764-CA3E-44F6-B7CF-9A319F5ABD8F}"/>
              </a:ext>
            </a:extLst>
          </p:cNvPr>
          <p:cNvSpPr txBox="1"/>
          <p:nvPr/>
        </p:nvSpPr>
        <p:spPr>
          <a:xfrm>
            <a:off x="1088563" y="1799776"/>
            <a:ext cx="20844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Glide Angle: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84kts = 1 : 28.8</a:t>
            </a:r>
          </a:p>
          <a:p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95kts = 1 : 32.6</a:t>
            </a:r>
          </a:p>
        </p:txBody>
      </p:sp>
    </p:spTree>
    <p:extLst>
      <p:ext uri="{BB962C8B-B14F-4D97-AF65-F5344CB8AC3E}">
        <p14:creationId xmlns:p14="http://schemas.microsoft.com/office/powerpoint/2010/main" val="287923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 animBg="1"/>
      <p:bldP spid="11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ntiago\Pictures\Photos\Gliding\14 592k 07 10 2011\14 592k 07 10 2011 020.JPG">
            <a:extLst>
              <a:ext uri="{FF2B5EF4-FFF2-40B4-BE49-F238E27FC236}">
                <a16:creationId xmlns:a16="http://schemas.microsoft.com/office/drawing/2014/main" id="{C0ADDEA7-E473-4EF5-A1B6-E972A3A1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65F094-431F-4946-AD0A-EF5766805BE7}"/>
              </a:ext>
            </a:extLst>
          </p:cNvPr>
          <p:cNvSpPr txBox="1"/>
          <p:nvPr/>
        </p:nvSpPr>
        <p:spPr>
          <a:xfrm>
            <a:off x="7113836" y="6019254"/>
            <a:ext cx="2030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07 10 2011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6C34C-C950-4C23-8B9F-C5DE65D2B4C4}"/>
              </a:ext>
            </a:extLst>
          </p:cNvPr>
          <p:cNvSpPr txBox="1"/>
          <p:nvPr/>
        </p:nvSpPr>
        <p:spPr>
          <a:xfrm>
            <a:off x="0" y="-128334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 of Part 1</a:t>
            </a:r>
          </a:p>
          <a:p>
            <a:pPr marL="571500" indent="-571500" algn="ctr">
              <a:buFontTx/>
              <a:buChar char="-"/>
            </a:pP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–</a:t>
            </a:r>
          </a:p>
          <a:p>
            <a:pPr marL="571500" indent="-571500" algn="ctr">
              <a:buFontTx/>
              <a:buChar char="-"/>
            </a:pP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 algn="ctr">
              <a:buFontTx/>
              <a:buChar char="-"/>
            </a:pPr>
            <a:endParaRPr lang="en-GB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641363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80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295855-ACD6-4D6E-96F3-E2D757F01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"/>
          <a:stretch/>
        </p:blipFill>
        <p:spPr>
          <a:xfrm>
            <a:off x="-34777" y="-19247"/>
            <a:ext cx="9178777" cy="68964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EEEE80-C1C8-457B-B8D0-8EFF90D426EC}"/>
              </a:ext>
            </a:extLst>
          </p:cNvPr>
          <p:cNvSpPr/>
          <p:nvPr/>
        </p:nvSpPr>
        <p:spPr>
          <a:xfrm>
            <a:off x="5636216" y="6268471"/>
            <a:ext cx="28420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05 10 17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90345E-46AA-4D76-9CC0-4A8F2B0DB9F9}"/>
              </a:ext>
            </a:extLst>
          </p:cNvPr>
          <p:cNvSpPr/>
          <p:nvPr/>
        </p:nvSpPr>
        <p:spPr>
          <a:xfrm>
            <a:off x="4156658" y="1761389"/>
            <a:ext cx="8526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HGC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0A47A-98E4-4C89-B9C0-86C012B894DD}"/>
              </a:ext>
            </a:extLst>
          </p:cNvPr>
          <p:cNvSpPr/>
          <p:nvPr/>
        </p:nvSpPr>
        <p:spPr>
          <a:xfrm>
            <a:off x="2983842" y="2669164"/>
            <a:ext cx="8526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CGC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33BF77-229D-46A4-92D7-82B1045BA289}"/>
              </a:ext>
            </a:extLst>
          </p:cNvPr>
          <p:cNvSpPr/>
          <p:nvPr/>
        </p:nvSpPr>
        <p:spPr>
          <a:xfrm>
            <a:off x="4368694" y="2768556"/>
            <a:ext cx="8526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DGC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DA1AD7-7D61-4FE0-A67C-48D2808B685E}"/>
              </a:ext>
            </a:extLst>
          </p:cNvPr>
          <p:cNvSpPr/>
          <p:nvPr/>
        </p:nvSpPr>
        <p:spPr>
          <a:xfrm>
            <a:off x="3884991" y="5187077"/>
            <a:ext cx="8526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SGU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AD0134-A61F-48F8-ABBA-A8B4DC874555}"/>
              </a:ext>
            </a:extLst>
          </p:cNvPr>
          <p:cNvSpPr/>
          <p:nvPr/>
        </p:nvSpPr>
        <p:spPr>
          <a:xfrm>
            <a:off x="2513388" y="6439409"/>
            <a:ext cx="11442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DGGC</a:t>
            </a:r>
            <a:endParaRPr lang="en-US" sz="2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F22F52A-43BA-4D21-82D4-40CDA99CCF03}"/>
              </a:ext>
            </a:extLst>
          </p:cNvPr>
          <p:cNvSpPr/>
          <p:nvPr/>
        </p:nvSpPr>
        <p:spPr>
          <a:xfrm>
            <a:off x="3019515" y="6110143"/>
            <a:ext cx="201464" cy="50338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49699-848E-44B8-A272-8B264F6947B3}"/>
              </a:ext>
            </a:extLst>
          </p:cNvPr>
          <p:cNvSpPr txBox="1"/>
          <p:nvPr/>
        </p:nvSpPr>
        <p:spPr>
          <a:xfrm>
            <a:off x="1232452" y="3434513"/>
            <a:ext cx="6679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Playground</a:t>
            </a:r>
          </a:p>
        </p:txBody>
      </p:sp>
    </p:spTree>
    <p:extLst>
      <p:ext uri="{BB962C8B-B14F-4D97-AF65-F5344CB8AC3E}">
        <p14:creationId xmlns:p14="http://schemas.microsoft.com/office/powerpoint/2010/main" val="10830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9" grpId="0"/>
      <p:bldP spid="9" grpId="1"/>
      <p:bldP spid="10" grpId="0"/>
      <p:bldP spid="10" grpId="1"/>
      <p:bldP spid="11" grpId="0" build="allAtOnce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tiago\Documents\SGU-Gliding\SGU Talks\6.PMK Festival\Wave Di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1791"/>
            <a:ext cx="9144000" cy="57035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5536" y="260648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 Cross Section of a </a:t>
            </a:r>
            <a:r>
              <a:rPr lang="en-GB" sz="3600"/>
              <a:t>Wave System</a:t>
            </a:r>
            <a:endParaRPr lang="en-GB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3B257E-58A3-4F91-8E49-F04C78BE9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"/>
          <a:stretch/>
        </p:blipFill>
        <p:spPr>
          <a:xfrm>
            <a:off x="-34777" y="-19247"/>
            <a:ext cx="9178777" cy="6896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AFB128-65F3-497F-8ABA-C84D70C1D255}"/>
              </a:ext>
            </a:extLst>
          </p:cNvPr>
          <p:cNvSpPr/>
          <p:nvPr/>
        </p:nvSpPr>
        <p:spPr>
          <a:xfrm>
            <a:off x="5636216" y="6268471"/>
            <a:ext cx="28420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05 10 17</a:t>
            </a:r>
          </a:p>
        </p:txBody>
      </p:sp>
    </p:spTree>
    <p:extLst>
      <p:ext uri="{BB962C8B-B14F-4D97-AF65-F5344CB8AC3E}">
        <p14:creationId xmlns:p14="http://schemas.microsoft.com/office/powerpoint/2010/main" val="3433150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DE0FF3-57C9-4EA9-9888-213B3E2C5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6" r="12280"/>
          <a:stretch/>
        </p:blipFill>
        <p:spPr>
          <a:xfrm>
            <a:off x="-54006" y="0"/>
            <a:ext cx="9198006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734B76-EBC8-4FEE-AFF0-13C58FDB24A5}"/>
              </a:ext>
            </a:extLst>
          </p:cNvPr>
          <p:cNvCxnSpPr>
            <a:cxnSpLocks/>
          </p:cNvCxnSpPr>
          <p:nvPr/>
        </p:nvCxnSpPr>
        <p:spPr>
          <a:xfrm flipH="1">
            <a:off x="962526" y="1026696"/>
            <a:ext cx="417095" cy="4812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Up 10">
            <a:extLst>
              <a:ext uri="{FF2B5EF4-FFF2-40B4-BE49-F238E27FC236}">
                <a16:creationId xmlns:a16="http://schemas.microsoft.com/office/drawing/2014/main" id="{BFC4533C-C89D-4497-B6FC-4349E09EBC28}"/>
              </a:ext>
            </a:extLst>
          </p:cNvPr>
          <p:cNvSpPr/>
          <p:nvPr/>
        </p:nvSpPr>
        <p:spPr>
          <a:xfrm rot="1618543">
            <a:off x="7086822" y="984702"/>
            <a:ext cx="144379" cy="85023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D2734-D526-42BE-8227-2A7084CDFFB0}"/>
              </a:ext>
            </a:extLst>
          </p:cNvPr>
          <p:cNvSpPr txBox="1"/>
          <p:nvPr/>
        </p:nvSpPr>
        <p:spPr>
          <a:xfrm>
            <a:off x="6034750" y="1883927"/>
            <a:ext cx="16815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Wind Direction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3F036-A234-4FF3-AFA2-2DBEA7C6592F}"/>
              </a:ext>
            </a:extLst>
          </p:cNvPr>
          <p:cNvSpPr/>
          <p:nvPr/>
        </p:nvSpPr>
        <p:spPr>
          <a:xfrm>
            <a:off x="4023176" y="-112746"/>
            <a:ext cx="51402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Southerly /SW Wave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22F915-E3F4-44DE-BBD8-EEF66AFE4F3B}"/>
              </a:ext>
            </a:extLst>
          </p:cNvPr>
          <p:cNvSpPr/>
          <p:nvPr/>
        </p:nvSpPr>
        <p:spPr>
          <a:xfrm>
            <a:off x="6245813" y="6268471"/>
            <a:ext cx="28420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23 07 19</a:t>
            </a:r>
          </a:p>
        </p:txBody>
      </p:sp>
    </p:spTree>
    <p:extLst>
      <p:ext uri="{BB962C8B-B14F-4D97-AF65-F5344CB8AC3E}">
        <p14:creationId xmlns:p14="http://schemas.microsoft.com/office/powerpoint/2010/main" val="1959284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9714ED-4EC9-4556-97E8-5AF977371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27"/>
          <a:stretch/>
        </p:blipFill>
        <p:spPr>
          <a:xfrm>
            <a:off x="0" y="-31195"/>
            <a:ext cx="9162385" cy="68682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DF4AC3-13AC-4928-835B-28C07C076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730" y="0"/>
            <a:ext cx="4439270" cy="2324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890DDD-F97E-430D-81C1-775CB7B40A52}"/>
              </a:ext>
            </a:extLst>
          </p:cNvPr>
          <p:cNvSpPr/>
          <p:nvPr/>
        </p:nvSpPr>
        <p:spPr>
          <a:xfrm>
            <a:off x="47311" y="5021176"/>
            <a:ext cx="909668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Roy Wilson : 23/07/2019 :</a:t>
            </a:r>
          </a:p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LOK-LMR-EDZ-LOG-ABO</a:t>
            </a:r>
          </a:p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ASH31Mi:755km@107.4kph/93.4kph(HC)  </a:t>
            </a:r>
          </a:p>
          <a:p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No water ballast</a:t>
            </a:r>
          </a:p>
        </p:txBody>
      </p:sp>
    </p:spTree>
    <p:extLst>
      <p:ext uri="{BB962C8B-B14F-4D97-AF65-F5344CB8AC3E}">
        <p14:creationId xmlns:p14="http://schemas.microsoft.com/office/powerpoint/2010/main" val="31656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3A426-079F-4736-BC29-F085BD4A0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5" r="134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939C1BF7-0DC3-45EF-9FB9-7AC45EF09C6B}"/>
              </a:ext>
            </a:extLst>
          </p:cNvPr>
          <p:cNvSpPr/>
          <p:nvPr/>
        </p:nvSpPr>
        <p:spPr>
          <a:xfrm rot="5400000">
            <a:off x="2165679" y="984702"/>
            <a:ext cx="144379" cy="85023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73851-DE55-431E-9EB8-3E42821B4AFC}"/>
              </a:ext>
            </a:extLst>
          </p:cNvPr>
          <p:cNvSpPr txBox="1"/>
          <p:nvPr/>
        </p:nvSpPr>
        <p:spPr>
          <a:xfrm>
            <a:off x="98576" y="1185666"/>
            <a:ext cx="17830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Wind Direction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619DD0-EB85-435F-B97D-855D325DB34F}"/>
              </a:ext>
            </a:extLst>
          </p:cNvPr>
          <p:cNvSpPr/>
          <p:nvPr/>
        </p:nvSpPr>
        <p:spPr>
          <a:xfrm>
            <a:off x="47311" y="34810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Roy approaching </a:t>
            </a:r>
            <a:r>
              <a:rPr lang="en-GB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Ledmore</a:t>
            </a:r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on the West Coast</a:t>
            </a:r>
          </a:p>
        </p:txBody>
      </p:sp>
    </p:spTree>
    <p:extLst>
      <p:ext uri="{BB962C8B-B14F-4D97-AF65-F5344CB8AC3E}">
        <p14:creationId xmlns:p14="http://schemas.microsoft.com/office/powerpoint/2010/main" val="36134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223DA4-E5EB-4B80-A656-E3336CEBA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80"/>
          <a:stretch/>
        </p:blipFill>
        <p:spPr>
          <a:xfrm>
            <a:off x="0" y="0"/>
            <a:ext cx="915111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CAEB8D-C251-4C47-849B-DC159A88564E}"/>
              </a:ext>
            </a:extLst>
          </p:cNvPr>
          <p:cNvSpPr/>
          <p:nvPr/>
        </p:nvSpPr>
        <p:spPr>
          <a:xfrm>
            <a:off x="24000" y="2457713"/>
            <a:ext cx="917689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John Williams</a:t>
            </a:r>
          </a:p>
          <a:p>
            <a:pPr algn="r"/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GFG-TOG-GFG-ACN-GFG</a:t>
            </a:r>
            <a:endParaRPr lang="en-GB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r"/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1002.9k</a:t>
            </a:r>
          </a:p>
          <a:p>
            <a:pPr algn="r"/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135.1kph/118.5kph </a:t>
            </a:r>
          </a:p>
          <a:p>
            <a:pPr algn="r"/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:Antares 20E</a:t>
            </a:r>
          </a:p>
          <a:p>
            <a:pPr algn="r"/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Water ballasted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8E3820-E0C3-4F6A-817E-43413424BEF4}"/>
              </a:ext>
            </a:extLst>
          </p:cNvPr>
          <p:cNvSpPr/>
          <p:nvPr/>
        </p:nvSpPr>
        <p:spPr>
          <a:xfrm>
            <a:off x="-83504" y="-112746"/>
            <a:ext cx="39103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Westerly  Wave</a:t>
            </a:r>
          </a:p>
          <a:p>
            <a:pPr algn="ctr"/>
            <a:r>
              <a:rPr lang="en-US" sz="4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05 07 2015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B7ABB-1AF8-448C-9B42-684E402142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05" r="3075"/>
          <a:stretch/>
        </p:blipFill>
        <p:spPr>
          <a:xfrm>
            <a:off x="160422" y="4572788"/>
            <a:ext cx="4267199" cy="22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4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6C5F8-B41D-429B-B13D-0C560BAAE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"/>
          <a:stretch/>
        </p:blipFill>
        <p:spPr>
          <a:xfrm>
            <a:off x="0" y="0"/>
            <a:ext cx="926460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F16A29-0FDD-4975-8E7A-8AEC47E1B287}"/>
              </a:ext>
            </a:extLst>
          </p:cNvPr>
          <p:cNvSpPr/>
          <p:nvPr/>
        </p:nvSpPr>
        <p:spPr>
          <a:xfrm>
            <a:off x="1" y="-19180"/>
            <a:ext cx="926460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Ed Downham</a:t>
            </a:r>
          </a:p>
          <a:p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  <a:r>
              <a:rPr lang="en-GB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DKD-LUS-INC-RSY-INC-DKD</a:t>
            </a:r>
            <a:endParaRPr lang="en-GB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:1003.6km</a:t>
            </a:r>
          </a:p>
          <a:p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:126.4kph/109.0kph (HC)</a:t>
            </a:r>
          </a:p>
          <a:p>
            <a:r>
              <a:rPr lang="en-GB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:EB28:No Water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2AA4F2-A2A2-4E55-9300-E03FB3696FCF}"/>
              </a:ext>
            </a:extLst>
          </p:cNvPr>
          <p:cNvSpPr/>
          <p:nvPr/>
        </p:nvSpPr>
        <p:spPr>
          <a:xfrm>
            <a:off x="7079997" y="6268471"/>
            <a:ext cx="28420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05 10 17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07B4C4-70C9-4628-83BF-022BAC48E08B}"/>
              </a:ext>
            </a:extLst>
          </p:cNvPr>
          <p:cNvSpPr/>
          <p:nvPr/>
        </p:nvSpPr>
        <p:spPr>
          <a:xfrm>
            <a:off x="2281243" y="4343439"/>
            <a:ext cx="7489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INV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280A2D-6695-4963-9CC8-ED2EFCA22F5E}"/>
              </a:ext>
            </a:extLst>
          </p:cNvPr>
          <p:cNvSpPr/>
          <p:nvPr/>
        </p:nvSpPr>
        <p:spPr>
          <a:xfrm>
            <a:off x="5703259" y="1141308"/>
            <a:ext cx="16001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*SC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8</a:t>
            </a:r>
            <a:endParaRPr lang="en-US" sz="2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52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1331</TotalTime>
  <Words>1069</Words>
  <Application>Microsoft Office PowerPoint</Application>
  <PresentationFormat>On-screen Show (4:3)</PresentationFormat>
  <Paragraphs>177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Santiago Cervantes</dc:creator>
  <cp:lastModifiedBy>Santiago Cervantes</cp:lastModifiedBy>
  <cp:revision>157</cp:revision>
  <dcterms:created xsi:type="dcterms:W3CDTF">2020-03-31T06:27:32Z</dcterms:created>
  <dcterms:modified xsi:type="dcterms:W3CDTF">2021-01-26T09:47:43Z</dcterms:modified>
</cp:coreProperties>
</file>