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311" r:id="rId2"/>
    <p:sldId id="343" r:id="rId3"/>
    <p:sldId id="270" r:id="rId4"/>
    <p:sldId id="323" r:id="rId5"/>
    <p:sldId id="324" r:id="rId6"/>
    <p:sldId id="337" r:id="rId7"/>
    <p:sldId id="336" r:id="rId8"/>
    <p:sldId id="352" r:id="rId9"/>
    <p:sldId id="353" r:id="rId10"/>
    <p:sldId id="354" r:id="rId11"/>
    <p:sldId id="355" r:id="rId12"/>
    <p:sldId id="357" r:id="rId13"/>
    <p:sldId id="305" r:id="rId14"/>
    <p:sldId id="307" r:id="rId15"/>
    <p:sldId id="271" r:id="rId16"/>
    <p:sldId id="301" r:id="rId17"/>
    <p:sldId id="366" r:id="rId18"/>
    <p:sldId id="364" r:id="rId19"/>
    <p:sldId id="302" r:id="rId20"/>
    <p:sldId id="346" r:id="rId21"/>
    <p:sldId id="358" r:id="rId22"/>
    <p:sldId id="303" r:id="rId23"/>
    <p:sldId id="344" r:id="rId24"/>
    <p:sldId id="292" r:id="rId25"/>
    <p:sldId id="306" r:id="rId26"/>
    <p:sldId id="361" r:id="rId27"/>
    <p:sldId id="283" r:id="rId28"/>
    <p:sldId id="372" r:id="rId29"/>
    <p:sldId id="347" r:id="rId30"/>
    <p:sldId id="348" r:id="rId31"/>
    <p:sldId id="360" r:id="rId32"/>
    <p:sldId id="362" r:id="rId33"/>
    <p:sldId id="371" r:id="rId34"/>
    <p:sldId id="370" r:id="rId35"/>
    <p:sldId id="349" r:id="rId36"/>
    <p:sldId id="350" r:id="rId37"/>
    <p:sldId id="367" r:id="rId38"/>
    <p:sldId id="368" r:id="rId39"/>
  </p:sldIdLst>
  <p:sldSz cx="9144000" cy="6858000" type="screen4x3"/>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56" autoAdjust="0"/>
    <p:restoredTop sz="77758" autoAdjust="0"/>
  </p:normalViewPr>
  <p:slideViewPr>
    <p:cSldViewPr>
      <p:cViewPr>
        <p:scale>
          <a:sx n="55" d="100"/>
          <a:sy n="55" d="100"/>
        </p:scale>
        <p:origin x="-1686" y="-114"/>
      </p:cViewPr>
      <p:guideLst>
        <p:guide orient="horz" pos="2160"/>
        <p:guide pos="2880"/>
      </p:guideLst>
    </p:cSldViewPr>
  </p:slideViewPr>
  <p:notesTextViewPr>
    <p:cViewPr>
      <p:scale>
        <a:sx n="1" d="1"/>
        <a:sy n="1" d="1"/>
      </p:scale>
      <p:origin x="0" y="528"/>
    </p:cViewPr>
  </p:notesTextViewPr>
  <p:sorterViewPr>
    <p:cViewPr>
      <p:scale>
        <a:sx n="100" d="100"/>
        <a:sy n="100" d="100"/>
      </p:scale>
      <p:origin x="0" y="57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0936"/>
          </a:xfrm>
          <a:prstGeom prst="rect">
            <a:avLst/>
          </a:prstGeom>
        </p:spPr>
        <p:txBody>
          <a:bodyPr vert="horz" lIns="96606" tIns="48303" rIns="96606" bIns="48303" rtlCol="0"/>
          <a:lstStyle>
            <a:lvl1pPr algn="l">
              <a:defRPr sz="1300"/>
            </a:lvl1pPr>
          </a:lstStyle>
          <a:p>
            <a:endParaRPr lang="en-GB"/>
          </a:p>
        </p:txBody>
      </p:sp>
      <p:sp>
        <p:nvSpPr>
          <p:cNvPr id="3" name="Date Placeholder 2"/>
          <p:cNvSpPr>
            <a:spLocks noGrp="1"/>
          </p:cNvSpPr>
          <p:nvPr>
            <p:ph type="dt" idx="1"/>
          </p:nvPr>
        </p:nvSpPr>
        <p:spPr>
          <a:xfrm>
            <a:off x="3901698" y="0"/>
            <a:ext cx="2984871" cy="500936"/>
          </a:xfrm>
          <a:prstGeom prst="rect">
            <a:avLst/>
          </a:prstGeom>
        </p:spPr>
        <p:txBody>
          <a:bodyPr vert="horz" lIns="96606" tIns="48303" rIns="96606" bIns="48303" rtlCol="0"/>
          <a:lstStyle>
            <a:lvl1pPr algn="r">
              <a:defRPr sz="1300"/>
            </a:lvl1pPr>
          </a:lstStyle>
          <a:p>
            <a:fld id="{4B4A9606-1350-4477-874E-246939E675AB}" type="datetimeFigureOut">
              <a:rPr lang="en-GB" smtClean="0"/>
              <a:t>23/12/2020</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06" tIns="48303" rIns="96606" bIns="48303" rtlCol="0" anchor="ctr"/>
          <a:lstStyle/>
          <a:p>
            <a:endParaRPr lang="en-GB"/>
          </a:p>
        </p:txBody>
      </p:sp>
      <p:sp>
        <p:nvSpPr>
          <p:cNvPr id="5" name="Notes Placeholder 4"/>
          <p:cNvSpPr>
            <a:spLocks noGrp="1"/>
          </p:cNvSpPr>
          <p:nvPr>
            <p:ph type="body" sz="quarter" idx="3"/>
          </p:nvPr>
        </p:nvSpPr>
        <p:spPr>
          <a:xfrm>
            <a:off x="688817" y="4758889"/>
            <a:ext cx="5510530" cy="4508421"/>
          </a:xfrm>
          <a:prstGeom prst="rect">
            <a:avLst/>
          </a:prstGeom>
        </p:spPr>
        <p:txBody>
          <a:bodyPr vert="horz" lIns="96606" tIns="48303" rIns="96606" bIns="4830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6038"/>
            <a:ext cx="2984871" cy="500936"/>
          </a:xfrm>
          <a:prstGeom prst="rect">
            <a:avLst/>
          </a:prstGeom>
        </p:spPr>
        <p:txBody>
          <a:bodyPr vert="horz" lIns="96606" tIns="48303" rIns="96606" bIns="48303"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6038"/>
            <a:ext cx="2984871" cy="500936"/>
          </a:xfrm>
          <a:prstGeom prst="rect">
            <a:avLst/>
          </a:prstGeom>
        </p:spPr>
        <p:txBody>
          <a:bodyPr vert="horz" lIns="96606" tIns="48303" rIns="96606" bIns="48303" rtlCol="0" anchor="b"/>
          <a:lstStyle>
            <a:lvl1pPr algn="r">
              <a:defRPr sz="1300"/>
            </a:lvl1pPr>
          </a:lstStyle>
          <a:p>
            <a:fld id="{3768A252-8D51-41EE-B05C-6869DC404E93}" type="slidenum">
              <a:rPr lang="en-GB" smtClean="0"/>
              <a:t>‹#›</a:t>
            </a:fld>
            <a:endParaRPr lang="en-GB"/>
          </a:p>
        </p:txBody>
      </p:sp>
    </p:spTree>
    <p:extLst>
      <p:ext uri="{BB962C8B-B14F-4D97-AF65-F5344CB8AC3E}">
        <p14:creationId xmlns:p14="http://schemas.microsoft.com/office/powerpoint/2010/main" val="14342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3768A252-8D51-41EE-B05C-6869DC404E93}" type="slidenum">
              <a:rPr lang="en-GB" smtClean="0"/>
              <a:t>1</a:t>
            </a:fld>
            <a:endParaRPr lang="en-GB"/>
          </a:p>
        </p:txBody>
      </p:sp>
    </p:spTree>
    <p:extLst>
      <p:ext uri="{BB962C8B-B14F-4D97-AF65-F5344CB8AC3E}">
        <p14:creationId xmlns:p14="http://schemas.microsoft.com/office/powerpoint/2010/main" val="815668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May get wave if some of these factors are present.</a:t>
            </a:r>
          </a:p>
          <a:p>
            <a:endParaRPr lang="en-GB" dirty="0" smtClean="0"/>
          </a:p>
          <a:p>
            <a:r>
              <a:rPr lang="en-GB" dirty="0" smtClean="0"/>
              <a:t>Main difference between good wave and good thermal is </a:t>
            </a:r>
            <a:r>
              <a:rPr lang="en-GB" dirty="0" err="1" smtClean="0"/>
              <a:t>windspeed</a:t>
            </a:r>
            <a:r>
              <a:rPr lang="en-GB" dirty="0" smtClean="0"/>
              <a:t>. Can have both present – usually interfering with one another – result can be good or bad for soaring.</a:t>
            </a:r>
          </a:p>
          <a:p>
            <a:endParaRPr lang="en-GB" dirty="0" smtClean="0"/>
          </a:p>
          <a:p>
            <a:r>
              <a:rPr lang="en-GB" dirty="0" smtClean="0"/>
              <a:t>Stable –&gt; air temp line crosses DALR and SALR curves from left to right</a:t>
            </a:r>
            <a:r>
              <a:rPr lang="en-GB" baseline="0" dirty="0" smtClean="0"/>
              <a:t> (doesn’t matter higher up)</a:t>
            </a:r>
            <a:endParaRPr lang="en-GB" dirty="0" smtClean="0"/>
          </a:p>
          <a:p>
            <a:endParaRPr lang="en-GB" dirty="0" smtClean="0"/>
          </a:p>
          <a:p>
            <a:r>
              <a:rPr lang="en-GB" dirty="0" smtClean="0"/>
              <a:t>Isothermal layer or inversion at hill/ridge level not strictly necessary just air temp less than DALR. Guitar </a:t>
            </a:r>
            <a:r>
              <a:rPr lang="en-GB" dirty="0" err="1" smtClean="0"/>
              <a:t>anaolgy</a:t>
            </a:r>
            <a:r>
              <a:rPr lang="en-GB" dirty="0" smtClean="0"/>
              <a:t>!</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10</a:t>
            </a:fld>
            <a:endParaRPr lang="en-GB"/>
          </a:p>
        </p:txBody>
      </p:sp>
    </p:spTree>
    <p:extLst>
      <p:ext uri="{BB962C8B-B14F-4D97-AF65-F5344CB8AC3E}">
        <p14:creationId xmlns:p14="http://schemas.microsoft.com/office/powerpoint/2010/main" val="1172425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Looks sort of familiar – similar to a good thermal day</a:t>
            </a:r>
            <a:r>
              <a:rPr lang="en-GB" baseline="0" dirty="0" smtClean="0"/>
              <a:t> except we have wind</a:t>
            </a:r>
          </a:p>
          <a:p>
            <a:pPr defTabSz="966064">
              <a:defRPr/>
            </a:pPr>
            <a:endParaRPr lang="en-GB" dirty="0" smtClean="0"/>
          </a:p>
          <a:p>
            <a:pPr defTabSz="966064">
              <a:defRPr/>
            </a:pPr>
            <a:r>
              <a:rPr lang="en-GB" dirty="0" smtClean="0"/>
              <a:t>Stable atmosphere</a:t>
            </a:r>
            <a:r>
              <a:rPr lang="en-GB" baseline="0" dirty="0" smtClean="0"/>
              <a:t> – temperature line cuts across dry (DALR) and wet (SALR) lines from left to right as we move up the diagram</a:t>
            </a:r>
            <a:endParaRPr lang="en-GB" dirty="0" smtClean="0"/>
          </a:p>
          <a:p>
            <a:endParaRPr lang="en-GB" baseline="0" dirty="0" smtClean="0"/>
          </a:p>
          <a:p>
            <a:pPr marL="241516" marR="0" indent="-241516" algn="l" defTabSz="914400" rtl="0" eaLnBrk="1" fontAlgn="auto" latinLnBrk="0" hangingPunct="1">
              <a:lnSpc>
                <a:spcPct val="100000"/>
              </a:lnSpc>
              <a:spcBef>
                <a:spcPts val="0"/>
              </a:spcBef>
              <a:spcAft>
                <a:spcPts val="0"/>
              </a:spcAft>
              <a:buClrTx/>
              <a:buSzTx/>
              <a:buFontTx/>
              <a:buAutoNum type="arabicPeriod"/>
              <a:tabLst/>
              <a:defRPr/>
            </a:pPr>
            <a:r>
              <a:rPr lang="en-GB" baseline="0" dirty="0" smtClean="0"/>
              <a:t>A favourable wind profile – winds above 15kts in lower layers, gradually increasing with height, blowing across upwind wave triggers, </a:t>
            </a:r>
          </a:p>
          <a:p>
            <a:pPr marL="241516" marR="0" indent="-241516" algn="l" defTabSz="914400" rtl="0" eaLnBrk="1" fontAlgn="auto" latinLnBrk="0" hangingPunct="1">
              <a:lnSpc>
                <a:spcPct val="100000"/>
              </a:lnSpc>
              <a:spcBef>
                <a:spcPts val="0"/>
              </a:spcBef>
              <a:spcAft>
                <a:spcPts val="0"/>
              </a:spcAft>
              <a:buClrTx/>
              <a:buSzTx/>
              <a:buFontTx/>
              <a:buAutoNum type="arabicPeriod"/>
              <a:tabLst/>
              <a:defRPr/>
            </a:pPr>
            <a:r>
              <a:rPr lang="en-GB" baseline="0" dirty="0" smtClean="0"/>
              <a:t>Reasonably constant direction with height (or direction changes a little (&lt;30 degrees) and gradually). At </a:t>
            </a:r>
            <a:r>
              <a:rPr lang="en-GB" baseline="0" dirty="0" err="1" smtClean="0"/>
              <a:t>Portmoak</a:t>
            </a:r>
            <a:r>
              <a:rPr lang="en-GB" baseline="0" dirty="0" smtClean="0"/>
              <a:t> classic wave days are W to NNW wind directions.</a:t>
            </a:r>
          </a:p>
          <a:p>
            <a:pPr marL="241516" marR="0" indent="-241516" algn="l" defTabSz="914400" rtl="0" eaLnBrk="1" fontAlgn="auto" latinLnBrk="0" hangingPunct="1">
              <a:lnSpc>
                <a:spcPct val="100000"/>
              </a:lnSpc>
              <a:spcBef>
                <a:spcPts val="0"/>
              </a:spcBef>
              <a:spcAft>
                <a:spcPts val="0"/>
              </a:spcAft>
              <a:buClrTx/>
              <a:buSzTx/>
              <a:buFontTx/>
              <a:buAutoNum type="arabicPeriod"/>
              <a:tabLst/>
              <a:defRPr/>
            </a:pPr>
            <a:r>
              <a:rPr lang="en-GB" baseline="0" dirty="0" smtClean="0"/>
              <a:t>Inversion – a strongly stable layer at the mountain/ridge height!</a:t>
            </a:r>
          </a:p>
          <a:p>
            <a:pPr marL="241516" indent="-241516">
              <a:buAutoNum type="arabicPeriod"/>
            </a:pPr>
            <a:r>
              <a:rPr lang="en-GB" baseline="0" dirty="0" smtClean="0"/>
              <a:t>Stable surface layers – limited convection to disrupt low-level flow</a:t>
            </a:r>
          </a:p>
          <a:p>
            <a:pPr marL="241516" indent="-241516">
              <a:buAutoNum type="arabicPeriod"/>
            </a:pPr>
            <a:r>
              <a:rPr lang="en-GB" baseline="0" dirty="0" smtClean="0"/>
              <a:t>Dry air limits the amount of cloud created by the wave</a:t>
            </a:r>
          </a:p>
          <a:p>
            <a:pPr marL="241516" indent="-241516">
              <a:buAutoNum type="arabicPeriod"/>
            </a:pPr>
            <a:r>
              <a:rPr lang="en-GB" baseline="0" dirty="0" smtClean="0"/>
              <a:t>Stable layer above the inversion again to suppress convection (especially being kicked off by the wave)</a:t>
            </a:r>
          </a:p>
          <a:p>
            <a:pPr marL="241516" indent="-241516">
              <a:buAutoNum type="arabicPeriod"/>
            </a:pPr>
            <a:endParaRPr lang="en-GB" baseline="0" dirty="0" smtClean="0"/>
          </a:p>
          <a:p>
            <a:r>
              <a:rPr lang="en-GB" baseline="0" dirty="0" smtClean="0"/>
              <a:t>You can get wave any day the wind is blowing strong enough from pretty much any direction (e.g. </a:t>
            </a:r>
            <a:r>
              <a:rPr lang="en-GB" baseline="0" dirty="0" err="1" smtClean="0"/>
              <a:t>E’ly</a:t>
            </a:r>
            <a:r>
              <a:rPr lang="en-GB" baseline="0" dirty="0" smtClean="0"/>
              <a:t> wave at </a:t>
            </a:r>
            <a:r>
              <a:rPr lang="en-GB" baseline="0" dirty="0" err="1" smtClean="0"/>
              <a:t>Portmoak</a:t>
            </a:r>
            <a:r>
              <a:rPr lang="en-GB" baseline="0" dirty="0" smtClean="0"/>
              <a:t>) as the atmosphere is </a:t>
            </a:r>
            <a:r>
              <a:rPr lang="en-GB" u="sng" baseline="0" dirty="0" smtClean="0"/>
              <a:t>generally</a:t>
            </a:r>
            <a:r>
              <a:rPr lang="en-GB" baseline="0" dirty="0" smtClean="0"/>
              <a:t> stable anyway.</a:t>
            </a: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3768A252-8D51-41EE-B05C-6869DC404E93}" type="slidenum">
              <a:rPr lang="en-GB" smtClean="0"/>
              <a:t>11</a:t>
            </a:fld>
            <a:endParaRPr lang="en-GB"/>
          </a:p>
        </p:txBody>
      </p:sp>
    </p:spTree>
    <p:extLst>
      <p:ext uri="{BB962C8B-B14F-4D97-AF65-F5344CB8AC3E}">
        <p14:creationId xmlns:p14="http://schemas.microsoft.com/office/powerpoint/2010/main" val="1106382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768A252-8D51-41EE-B05C-6869DC404E93}" type="slidenum">
              <a:rPr lang="en-GB" smtClean="0"/>
              <a:t>12</a:t>
            </a:fld>
            <a:endParaRPr lang="en-GB"/>
          </a:p>
        </p:txBody>
      </p:sp>
    </p:spTree>
    <p:extLst>
      <p:ext uri="{BB962C8B-B14F-4D97-AF65-F5344CB8AC3E}">
        <p14:creationId xmlns:p14="http://schemas.microsoft.com/office/powerpoint/2010/main" val="2867309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next bit is more technical and quantitative bit.</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13</a:t>
            </a:fld>
            <a:endParaRPr lang="en-GB"/>
          </a:p>
        </p:txBody>
      </p:sp>
    </p:spTree>
    <p:extLst>
      <p:ext uri="{BB962C8B-B14F-4D97-AF65-F5344CB8AC3E}">
        <p14:creationId xmlns:p14="http://schemas.microsoft.com/office/powerpoint/2010/main" val="2482381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Dry air isn’t really dry, it contains water vapour which is invisible. Air over the</a:t>
            </a:r>
            <a:r>
              <a:rPr lang="en-GB" baseline="0" dirty="0" smtClean="0"/>
              <a:t> polar regions, deserts and high altitudes can be very dry.</a:t>
            </a:r>
          </a:p>
          <a:p>
            <a:endParaRPr lang="en-GB" baseline="0" dirty="0" smtClean="0"/>
          </a:p>
          <a:p>
            <a:pPr defTabSz="966064">
              <a:defRPr/>
            </a:pPr>
            <a:r>
              <a:rPr lang="en-GB" dirty="0" smtClean="0"/>
              <a:t>Meteorologists</a:t>
            </a:r>
            <a:r>
              <a:rPr lang="en-GB" baseline="0" dirty="0" smtClean="0"/>
              <a:t> talk about a </a:t>
            </a:r>
            <a:r>
              <a:rPr lang="en-GB" dirty="0" smtClean="0"/>
              <a:t>parcel of air.</a:t>
            </a:r>
            <a:r>
              <a:rPr lang="en-GB" baseline="0" dirty="0" smtClean="0"/>
              <a:t> This</a:t>
            </a:r>
            <a:r>
              <a:rPr lang="en-GB" dirty="0" smtClean="0"/>
              <a:t> is a</a:t>
            </a:r>
            <a:r>
              <a:rPr lang="en-GB" baseline="0" dirty="0" smtClean="0"/>
              <a:t> hypothetical,</a:t>
            </a:r>
            <a:r>
              <a:rPr lang="en-GB" dirty="0" smtClean="0"/>
              <a:t> small, separate volume of air which retains its identity;</a:t>
            </a:r>
            <a:r>
              <a:rPr lang="en-GB" baseline="0" dirty="0" smtClean="0"/>
              <a:t> it doesn’t mix with surrounding air and has no heat transfer to or from the surrounding air. The pressure in the parcel does follow the ambient air pressure and this causes the cooling when it rises (the cooling occurs due to expansion of the parcel and not by heat transfer to the surrounding air).</a:t>
            </a:r>
          </a:p>
          <a:p>
            <a:endParaRPr lang="en-GB" dirty="0" smtClean="0"/>
          </a:p>
          <a:p>
            <a:r>
              <a:rPr lang="en-GB" dirty="0" smtClean="0"/>
              <a:t>This</a:t>
            </a:r>
            <a:r>
              <a:rPr lang="en-GB" baseline="0" dirty="0" smtClean="0"/>
              <a:t> is a r</a:t>
            </a:r>
            <a:r>
              <a:rPr lang="en-GB" dirty="0" smtClean="0"/>
              <a:t>easonably valid assumption for a parcel</a:t>
            </a:r>
            <a:r>
              <a:rPr lang="en-GB" baseline="0" dirty="0" smtClean="0"/>
              <a:t> </a:t>
            </a:r>
            <a:r>
              <a:rPr lang="en-GB" dirty="0" smtClean="0"/>
              <a:t>as big as a thermal</a:t>
            </a:r>
            <a:r>
              <a:rPr lang="en-GB" baseline="0" dirty="0" smtClean="0"/>
              <a:t> e.g. ~200m diameter – otherwise we wouldn’t get thermals(!). Let’s use the word thermal interchangeably with parcel.</a:t>
            </a:r>
            <a:endParaRPr lang="en-GB" dirty="0" smtClean="0"/>
          </a:p>
          <a:p>
            <a:endParaRPr lang="en-GB" baseline="0" dirty="0" smtClean="0"/>
          </a:p>
          <a:p>
            <a:r>
              <a:rPr lang="en-GB" baseline="0" dirty="0" smtClean="0"/>
              <a:t>The concept of a parcel is very useful and important to understand. A parcel can move/rise </a:t>
            </a:r>
            <a:r>
              <a:rPr lang="en-GB" u="sng" baseline="0" dirty="0" smtClean="0"/>
              <a:t>through</a:t>
            </a:r>
            <a:r>
              <a:rPr lang="en-GB" baseline="0" dirty="0" smtClean="0"/>
              <a:t> the atmosphere as a discrete volume of air.</a:t>
            </a:r>
          </a:p>
          <a:p>
            <a:endParaRPr lang="en-GB" baseline="0" dirty="0" smtClean="0"/>
          </a:p>
          <a:p>
            <a:r>
              <a:rPr lang="en-GB" baseline="0" dirty="0" smtClean="0"/>
              <a:t>A parcel of air at ground level will warm in contact with the ground. </a:t>
            </a:r>
          </a:p>
          <a:p>
            <a:r>
              <a:rPr lang="en-GB" baseline="0" dirty="0" smtClean="0"/>
              <a:t>As it warms it will expand and become less dense than the surrounding air and tend to rise. </a:t>
            </a:r>
          </a:p>
          <a:p>
            <a:r>
              <a:rPr lang="en-GB" baseline="0" dirty="0" smtClean="0"/>
              <a:t>When this parcel of warm air leaves the ground it is no longer heated. </a:t>
            </a:r>
          </a:p>
          <a:p>
            <a:r>
              <a:rPr lang="en-GB" baseline="0" dirty="0" smtClean="0"/>
              <a:t>As the parcel rises it expands because the atmospheric pressure decreases with height. </a:t>
            </a:r>
          </a:p>
          <a:p>
            <a:r>
              <a:rPr lang="en-GB" baseline="0" dirty="0" smtClean="0"/>
              <a:t>Because it expands without heat being added, it cools. </a:t>
            </a:r>
            <a:r>
              <a:rPr lang="en-GB" u="sng" baseline="0" dirty="0" smtClean="0"/>
              <a:t>It does not cool because the air around it is cool. </a:t>
            </a:r>
          </a:p>
          <a:p>
            <a:r>
              <a:rPr lang="en-GB" baseline="0" dirty="0" smtClean="0"/>
              <a:t>The parcel does not mix with or transfer heat with its surroundings, i.e. no heat or mass transfer takes place. This is an adiabatic process.</a:t>
            </a:r>
          </a:p>
          <a:p>
            <a:endParaRPr lang="en-GB" baseline="0" dirty="0" smtClean="0"/>
          </a:p>
          <a:p>
            <a:r>
              <a:rPr lang="en-GB" baseline="0" dirty="0" smtClean="0"/>
              <a:t>The amount of cooling can be calculated from the basic properties of air and some simple (!) physics.</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14</a:t>
            </a:fld>
            <a:endParaRPr lang="en-GB"/>
          </a:p>
        </p:txBody>
      </p:sp>
    </p:spTree>
    <p:extLst>
      <p:ext uri="{BB962C8B-B14F-4D97-AF65-F5344CB8AC3E}">
        <p14:creationId xmlns:p14="http://schemas.microsoft.com/office/powerpoint/2010/main" val="13248840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defTabSz="966064">
                  <a:defRPr/>
                </a:pPr>
                <a:r>
                  <a:rPr lang="en-GB" dirty="0" smtClean="0"/>
                  <a:t>Three</a:t>
                </a:r>
                <a:r>
                  <a:rPr lang="en-GB" baseline="0" dirty="0" smtClean="0"/>
                  <a:t> technical terms – need to know these as they are an integral part of the diagram. Based on fundamental laws of physics – ideal gas law, 1st law of thermodynamics, plus the empirical Equation of State for water. These curves never change and are applicable anywhere and at anytime on planet Earth.</a:t>
                </a:r>
              </a:p>
              <a:p>
                <a:pPr defTabSz="966064">
                  <a:defRPr/>
                </a:pPr>
                <a:endParaRPr lang="en-GB" baseline="0" dirty="0" smtClean="0"/>
              </a:p>
              <a:p>
                <a:pPr marL="0" marR="0" indent="0" algn="l" defTabSz="966064" rtl="0" eaLnBrk="1" fontAlgn="auto" latinLnBrk="0" hangingPunct="1">
                  <a:lnSpc>
                    <a:spcPct val="100000"/>
                  </a:lnSpc>
                  <a:spcBef>
                    <a:spcPts val="0"/>
                  </a:spcBef>
                  <a:spcAft>
                    <a:spcPts val="0"/>
                  </a:spcAft>
                  <a:buClrTx/>
                  <a:buSzTx/>
                  <a:buFontTx/>
                  <a:buNone/>
                  <a:tabLst/>
                  <a:defRPr/>
                </a:pPr>
                <a:r>
                  <a:rPr lang="en-GB" baseline="0" dirty="0" smtClean="0"/>
                  <a:t>The application to thermals is that if we know the temperature and pressure of a thermal at the surface, we can calculate its temperature at any other pressure (height). In fact it’s more general than that…..for a parcel at any given temperature and pressure we can calculate the temperature at another pressure.</a:t>
                </a:r>
              </a:p>
              <a:p>
                <a:pPr defTabSz="966064">
                  <a:defRPr/>
                </a:pPr>
                <a:endParaRPr lang="en-GB" baseline="0" dirty="0" smtClean="0"/>
              </a:p>
              <a:p>
                <a:pPr defTabSz="966064">
                  <a:defRPr/>
                </a:pPr>
                <a:endParaRPr lang="en-GB" dirty="0" smtClean="0"/>
              </a:p>
              <a:p>
                <a:r>
                  <a:rPr lang="en-GB" b="1" dirty="0" smtClean="0"/>
                  <a:t>GEEK ALERT! Background technical stuff – not essential!</a:t>
                </a:r>
              </a:p>
              <a:p>
                <a:endParaRPr lang="en-GB"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0" dirty="0" smtClean="0"/>
                  <a:t>The curves arise</a:t>
                </a:r>
                <a:r>
                  <a:rPr lang="en-GB" b="0" baseline="0" dirty="0" smtClean="0"/>
                  <a:t> from a combination of </a:t>
                </a:r>
                <a:r>
                  <a:rPr lang="en-GB" b="0" dirty="0" smtClean="0"/>
                  <a:t>two fundamental laws of physics,</a:t>
                </a:r>
                <a:r>
                  <a:rPr lang="en-GB" b="0" baseline="0" dirty="0" smtClean="0"/>
                  <a:t> the ideal gas law and the 1st law of thermodynamics. The ideal gas law is a simple relationship between</a:t>
                </a:r>
                <a:r>
                  <a:rPr lang="en-GB" baseline="0" dirty="0" smtClean="0"/>
                  <a:t> the Pressure, Volume, and Temperature of a fixed quantity of gas; fortunately for us dry air acts almost like an ideal gas at terrestrial conditions. The 1</a:t>
                </a:r>
                <a:r>
                  <a:rPr lang="en-GB" baseline="30000" dirty="0" smtClean="0"/>
                  <a:t>st</a:t>
                </a:r>
                <a:r>
                  <a:rPr lang="en-GB" baseline="0" dirty="0" smtClean="0"/>
                  <a:t> law of thermodynamics is in effect a re-statement of the law of conservation of energy. </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a:t>
                </a:r>
                <a:r>
                  <a:rPr lang="en-GB" baseline="0" dirty="0" smtClean="0"/>
                  <a:t> DALR c</a:t>
                </a:r>
                <a:r>
                  <a:rPr lang="en-GB" dirty="0" smtClean="0"/>
                  <a:t>urve</a:t>
                </a:r>
                <a:r>
                  <a:rPr lang="en-GB" baseline="0" dirty="0" smtClean="0"/>
                  <a:t> (equation) is based on the ideal gas law and 1</a:t>
                </a:r>
                <a:r>
                  <a:rPr lang="en-GB" baseline="30000" dirty="0" smtClean="0"/>
                  <a:t>st</a:t>
                </a:r>
                <a:r>
                  <a:rPr lang="en-GB" baseline="0" dirty="0" smtClean="0"/>
                  <a:t> law of thermodynamics which are combined to give the adiabatic expansion expression below,</a:t>
                </a:r>
              </a:p>
              <a:p>
                <a:endParaRPr lang="en-GB" baseline="0" dirty="0" smtClean="0"/>
              </a:p>
              <a:p>
                <a14:m>
                  <m:oMath xmlns:m="http://schemas.openxmlformats.org/officeDocument/2006/math">
                    <m:sSup>
                      <m:sSupPr>
                        <m:ctrlPr>
                          <a:rPr lang="en-GB" i="1" baseline="0" smtClean="0">
                            <a:latin typeface="Cambria Math"/>
                          </a:rPr>
                        </m:ctrlPr>
                      </m:sSupPr>
                      <m:e>
                        <m:r>
                          <a:rPr lang="en-GB" b="0" i="1" baseline="0" smtClean="0">
                            <a:latin typeface="Cambria Math"/>
                          </a:rPr>
                          <m:t>𝑃</m:t>
                        </m:r>
                      </m:e>
                      <m:sup>
                        <m:r>
                          <a:rPr lang="en-GB" b="0" i="1" baseline="0" smtClean="0">
                            <a:latin typeface="Cambria Math"/>
                          </a:rPr>
                          <m:t>(1−</m:t>
                        </m:r>
                        <m:r>
                          <a:rPr lang="en-GB" b="0" i="1" baseline="0" smtClean="0">
                            <a:latin typeface="Cambria Math"/>
                          </a:rPr>
                          <m:t>𝑘</m:t>
                        </m:r>
                        <m:r>
                          <a:rPr lang="en-GB" b="0" i="1" baseline="0" smtClean="0">
                            <a:latin typeface="Cambria Math"/>
                          </a:rPr>
                          <m:t>)</m:t>
                        </m:r>
                      </m:sup>
                    </m:sSup>
                  </m:oMath>
                </a14:m>
                <a:r>
                  <a:rPr lang="en-GB" baseline="0" dirty="0" smtClean="0"/>
                  <a:t>. </a:t>
                </a:r>
                <a14:m>
                  <m:oMath xmlns:m="http://schemas.openxmlformats.org/officeDocument/2006/math">
                    <m:sSup>
                      <m:sSupPr>
                        <m:ctrlPr>
                          <a:rPr lang="en-GB" i="1" baseline="0" smtClean="0">
                            <a:latin typeface="Cambria Math"/>
                          </a:rPr>
                        </m:ctrlPr>
                      </m:sSupPr>
                      <m:e>
                        <m:r>
                          <a:rPr lang="en-GB" b="0" i="1" baseline="0" smtClean="0">
                            <a:latin typeface="Cambria Math"/>
                          </a:rPr>
                          <m:t>𝑇</m:t>
                        </m:r>
                      </m:e>
                      <m:sup>
                        <m:r>
                          <a:rPr lang="en-GB" b="0" i="1" baseline="0" smtClean="0">
                            <a:latin typeface="Cambria Math"/>
                          </a:rPr>
                          <m:t>𝑘</m:t>
                        </m:r>
                      </m:sup>
                    </m:sSup>
                  </m:oMath>
                </a14:m>
                <a:r>
                  <a:rPr lang="en-GB" baseline="0" dirty="0" smtClean="0"/>
                  <a:t>=constant</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where k is specific heat capacity ratio which is equal to 1.4 for both oxygen and nitrogen and therefore air. This equation produces the DALR lines and it lets you calculate the temperature of a gas at a certain pressure if you know its temperature at another pressure assuming an adiabatic (no heat or mass transfer) change. This works anywhere in the atmosphere (deserts, arctic regions, top of Mount Everest, etc.) </a:t>
                </a:r>
                <a:r>
                  <a:rPr lang="en-GB" b="1" baseline="0" dirty="0" smtClean="0"/>
                  <a:t>except in a cloud!</a:t>
                </a:r>
              </a:p>
              <a:p>
                <a:pPr marL="0" marR="0" indent="0" algn="l" defTabSz="914400" rtl="0" eaLnBrk="1" fontAlgn="auto" latinLnBrk="0" hangingPunct="1">
                  <a:lnSpc>
                    <a:spcPct val="100000"/>
                  </a:lnSpc>
                  <a:spcBef>
                    <a:spcPts val="0"/>
                  </a:spcBef>
                  <a:spcAft>
                    <a:spcPts val="0"/>
                  </a:spcAft>
                  <a:buClrTx/>
                  <a:buSzTx/>
                  <a:buFontTx/>
                  <a:buNone/>
                  <a:tabLst/>
                  <a:defRPr/>
                </a:pPr>
                <a:endParaRPr lang="en-GB"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0" baseline="0" dirty="0" smtClean="0"/>
                  <a:t>The SALR lines include the effect of water via the Equation of State for water which relates the equilibrium quantities of water vapour, liquid water (droplets in our case) and ice </a:t>
                </a:r>
                <a:r>
                  <a:rPr lang="en-GB" b="0" baseline="0" dirty="0" err="1" smtClean="0"/>
                  <a:t>alongwith</a:t>
                </a:r>
                <a:r>
                  <a:rPr lang="en-GB" b="0" baseline="0" dirty="0" smtClean="0"/>
                  <a:t> the latent heat when water changes it’s state (melts, evaporates, </a:t>
                </a:r>
                <a:r>
                  <a:rPr lang="en-GB" b="0" baseline="0" dirty="0" err="1" smtClean="0"/>
                  <a:t>etc</a:t>
                </a:r>
                <a:r>
                  <a:rPr lang="en-GB" b="0" baseline="0" dirty="0" smtClean="0"/>
                  <a:t>)</a:t>
                </a:r>
              </a:p>
              <a:p>
                <a:endParaRPr lang="en-GB" baseline="0" dirty="0" smtClean="0"/>
              </a:p>
              <a:p>
                <a:r>
                  <a:rPr lang="en-GB" baseline="0" dirty="0" smtClean="0"/>
                  <a:t>When plotted on a pressure versus temperature chart this equation produces a set of curves called </a:t>
                </a:r>
                <a:r>
                  <a:rPr lang="en-GB" baseline="0" dirty="0" err="1" smtClean="0"/>
                  <a:t>adiabats</a:t>
                </a:r>
                <a:r>
                  <a:rPr lang="en-GB" baseline="0" dirty="0" smtClean="0"/>
                  <a:t> – these are the DALR &amp; SALR lines. You can check this yourself by reading off the P and T at a couple of points on one of the DALR lines and plugging the numbers into the above equation – you’ll get the same answer for the constant – and that is why these lines are calculating lines as they save you the bother of solving the equation for Temperature at a given height (or Pressure).</a:t>
                </a:r>
              </a:p>
              <a:p>
                <a:endParaRPr lang="en-GB" baseline="0" dirty="0" smtClean="0"/>
              </a:p>
              <a:p>
                <a:r>
                  <a:rPr lang="en-GB" baseline="0" dirty="0" smtClean="0"/>
                  <a:t>The mixing ratio lines are based on the Equation of State for water. The </a:t>
                </a:r>
                <a:r>
                  <a:rPr lang="en-GB" baseline="0" dirty="0" err="1" smtClean="0"/>
                  <a:t>EoS</a:t>
                </a:r>
                <a:r>
                  <a:rPr lang="en-GB" baseline="0" dirty="0" smtClean="0"/>
                  <a:t> is an empirical formulation of the behaviour of water vapour and liquid water or ice mixtures at various temperatures and pressures.</a:t>
                </a:r>
                <a:endParaRPr lang="en-GB" dirty="0"/>
              </a:p>
            </p:txBody>
          </p:sp>
        </mc:Choice>
        <mc:Fallback xmlns="">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Three</a:t>
                </a:r>
                <a:r>
                  <a:rPr lang="en-GB" baseline="0" dirty="0" smtClean="0"/>
                  <a:t> technical terms – need to know these as they are an integral part of the diagram. </a:t>
                </a:r>
                <a:r>
                  <a:rPr lang="en-GB" baseline="0" dirty="0" smtClean="0"/>
                  <a:t>Based on fundamental laws of physics – ideal gas law, 1st law of thermodynamics, Equation of State for water. These curves never change and are applicable anywhere and at anytime on planet Earth.</a:t>
                </a:r>
                <a:endParaRPr lang="en-GB" dirty="0" smtClean="0"/>
              </a:p>
              <a:p>
                <a:endParaRPr lang="en-GB" dirty="0" smtClean="0"/>
              </a:p>
              <a:p>
                <a:r>
                  <a:rPr lang="en-GB" b="1" dirty="0" smtClean="0"/>
                  <a:t>GEEK ALERT! Background technical stuff – not essential!</a:t>
                </a:r>
              </a:p>
              <a:p>
                <a:endParaRPr lang="en-GB" b="1" dirty="0" smtClean="0"/>
              </a:p>
              <a:p>
                <a:r>
                  <a:rPr lang="en-GB" b="0" dirty="0" smtClean="0"/>
                  <a:t>The rules and curves are based on some fundamental laws of physics</a:t>
                </a:r>
              </a:p>
              <a:p>
                <a:endParaRPr lang="en-GB" dirty="0" smtClean="0"/>
              </a:p>
              <a:p>
                <a:r>
                  <a:rPr lang="en-GB" dirty="0" smtClean="0"/>
                  <a:t>The</a:t>
                </a:r>
                <a:r>
                  <a:rPr lang="en-GB" baseline="0" dirty="0" smtClean="0"/>
                  <a:t> DALR and SALR c</a:t>
                </a:r>
                <a:r>
                  <a:rPr lang="en-GB" dirty="0" smtClean="0"/>
                  <a:t>urves</a:t>
                </a:r>
                <a:r>
                  <a:rPr lang="en-GB" baseline="0" dirty="0" smtClean="0"/>
                  <a:t> (equations) are based on the ideal gas law and 1</a:t>
                </a:r>
                <a:r>
                  <a:rPr lang="en-GB" baseline="30000" dirty="0" smtClean="0"/>
                  <a:t>st</a:t>
                </a:r>
                <a:r>
                  <a:rPr lang="en-GB" baseline="0" dirty="0" smtClean="0"/>
                  <a:t> law of thermodynamics which are combined to give the adiabatic expansion expression,</a:t>
                </a:r>
              </a:p>
              <a:p>
                <a:endParaRPr lang="en-GB" baseline="0" dirty="0" smtClean="0"/>
              </a:p>
              <a:p>
                <a:r>
                  <a:rPr lang="en-GB" b="0" i="0" baseline="0" smtClean="0">
                    <a:latin typeface="Cambria Math"/>
                  </a:rPr>
                  <a:t>𝑃^((1−𝑘))</a:t>
                </a:r>
                <a:r>
                  <a:rPr lang="en-GB" baseline="0" dirty="0" smtClean="0"/>
                  <a:t>. </a:t>
                </a:r>
                <a:r>
                  <a:rPr lang="en-GB" b="0" i="0" baseline="0" smtClean="0">
                    <a:latin typeface="Cambria Math"/>
                  </a:rPr>
                  <a:t>𝑇^𝑘</a:t>
                </a:r>
                <a:r>
                  <a:rPr lang="en-GB" baseline="0" dirty="0" smtClean="0"/>
                  <a:t>=constant</a:t>
                </a:r>
              </a:p>
              <a:p>
                <a:endParaRPr lang="en-GB" baseline="0" dirty="0" smtClean="0"/>
              </a:p>
              <a:p>
                <a:r>
                  <a:rPr lang="en-GB" baseline="0" dirty="0" smtClean="0"/>
                  <a:t>where k is specific heat capacity ratio which is equal to 1.4 for both oxygen and nitrogen and therefore air. </a:t>
                </a:r>
              </a:p>
              <a:p>
                <a:endParaRPr lang="en-GB" baseline="0" dirty="0" smtClean="0"/>
              </a:p>
              <a:p>
                <a:r>
                  <a:rPr lang="en-GB" baseline="0" dirty="0" smtClean="0"/>
                  <a:t>This equation lets you calculate the temperature of a gas at a certain pressure if you know its temperature at another pressure assuming an adiabatic (no heat or mass transfer) change. </a:t>
                </a:r>
              </a:p>
              <a:p>
                <a:endParaRPr lang="en-GB" baseline="0" dirty="0" smtClean="0"/>
              </a:p>
              <a:p>
                <a:r>
                  <a:rPr lang="en-GB" baseline="0" dirty="0" smtClean="0"/>
                  <a:t>The application to thermals is that if we know the temperature of a thermal at the surface, we can calculate its temperature at any other pressure (i.e. height).</a:t>
                </a:r>
              </a:p>
              <a:p>
                <a:endParaRPr lang="en-GB" baseline="0" dirty="0" smtClean="0"/>
              </a:p>
              <a:p>
                <a:r>
                  <a:rPr lang="en-GB" baseline="0" dirty="0" smtClean="0"/>
                  <a:t>When plotted on a pressure versus temperature chart this equation produces a set of curves called </a:t>
                </a:r>
                <a:r>
                  <a:rPr lang="en-GB" baseline="0" dirty="0" err="1" smtClean="0"/>
                  <a:t>adiabats</a:t>
                </a:r>
                <a:r>
                  <a:rPr lang="en-GB" baseline="0" dirty="0" smtClean="0"/>
                  <a:t> – these are the DALR lines and the SALR lines when water vapour condensation is included. You can check this yourself by reading off the P and T at a couple of points on one of the DALR lines and plugging the numbers into the above equation – you’ll get the same answer for the constant – and that is why these lines are calculating lines as they save you the bother of solving the equation for T at a given height (P</a:t>
                </a:r>
                <a:r>
                  <a:rPr lang="en-GB" baseline="0" dirty="0" smtClean="0"/>
                  <a:t>).</a:t>
                </a:r>
              </a:p>
              <a:p>
                <a:endParaRPr lang="en-GB" baseline="0" dirty="0" smtClean="0"/>
              </a:p>
              <a:p>
                <a:r>
                  <a:rPr lang="en-GB" baseline="0" dirty="0" smtClean="0"/>
                  <a:t>The mixing ratio lines are based on the Equation of State for water. The </a:t>
                </a:r>
                <a:r>
                  <a:rPr lang="en-GB" baseline="0" dirty="0" err="1" smtClean="0"/>
                  <a:t>EoS</a:t>
                </a:r>
                <a:r>
                  <a:rPr lang="en-GB" baseline="0" dirty="0" smtClean="0"/>
                  <a:t> is a formulation of the behaviour of water vapour </a:t>
                </a:r>
                <a:r>
                  <a:rPr lang="en-GB" baseline="0" dirty="0" smtClean="0"/>
                  <a:t>+ </a:t>
                </a:r>
                <a:r>
                  <a:rPr lang="en-GB" baseline="0" dirty="0" smtClean="0"/>
                  <a:t>liquid water systems at various temperatures and pressures. This understanding of water/steam started during the Industrial </a:t>
                </a:r>
                <a:r>
                  <a:rPr lang="en-GB" baseline="0" dirty="0" smtClean="0"/>
                  <a:t>Revolution</a:t>
                </a:r>
                <a:endParaRPr lang="en-GB" dirty="0"/>
              </a:p>
              <a:p>
                <a:endParaRPr lang="en-GB" dirty="0"/>
              </a:p>
            </p:txBody>
          </p:sp>
        </mc:Fallback>
      </mc:AlternateContent>
      <p:sp>
        <p:nvSpPr>
          <p:cNvPr id="4" name="Slide Number Placeholder 3"/>
          <p:cNvSpPr>
            <a:spLocks noGrp="1"/>
          </p:cNvSpPr>
          <p:nvPr>
            <p:ph type="sldNum" sz="quarter" idx="10"/>
          </p:nvPr>
        </p:nvSpPr>
        <p:spPr/>
        <p:txBody>
          <a:bodyPr/>
          <a:lstStyle/>
          <a:p>
            <a:fld id="{3768A252-8D51-41EE-B05C-6869DC404E93}" type="slidenum">
              <a:rPr lang="en-GB" smtClean="0"/>
              <a:t>15</a:t>
            </a:fld>
            <a:endParaRPr lang="en-GB"/>
          </a:p>
        </p:txBody>
      </p:sp>
    </p:spTree>
    <p:extLst>
      <p:ext uri="{BB962C8B-B14F-4D97-AF65-F5344CB8AC3E}">
        <p14:creationId xmlns:p14="http://schemas.microsoft.com/office/powerpoint/2010/main" val="38416812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formula on the previous</a:t>
            </a:r>
            <a:r>
              <a:rPr lang="en-GB" baseline="0" dirty="0" smtClean="0"/>
              <a:t> slides generates this set of curves. The curves use a nominal starting pressure of 1000hPa and a series of temperatures (-10, 0 , 10, 20, etc.) so just plugging in a new pressure every, say,  100hPa increment (900, 800, …) into the formula will give you the temperature at that pressure or altitude.</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16</a:t>
            </a:fld>
            <a:endParaRPr lang="en-GB"/>
          </a:p>
        </p:txBody>
      </p:sp>
    </p:spTree>
    <p:extLst>
      <p:ext uri="{BB962C8B-B14F-4D97-AF65-F5344CB8AC3E}">
        <p14:creationId xmlns:p14="http://schemas.microsoft.com/office/powerpoint/2010/main" val="38416812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pPr defTabSz="966064">
              <a:defRPr/>
            </a:pPr>
            <a:r>
              <a:rPr lang="en-GB" baseline="0" dirty="0" smtClean="0"/>
              <a:t>A parcel of clear air, starting at any one of the starting temperatures and rising through the atmosphere, will just track along the DALR line. It will cool as it rises and its temperature at any height can be read off the </a:t>
            </a:r>
            <a:r>
              <a:rPr lang="en-GB" u="sng" baseline="0" dirty="0" smtClean="0"/>
              <a:t>temperature grid lines </a:t>
            </a:r>
            <a:r>
              <a:rPr lang="en-GB" baseline="0" dirty="0" smtClean="0"/>
              <a:t>on the full </a:t>
            </a:r>
            <a:r>
              <a:rPr lang="en-GB" baseline="0" dirty="0" err="1" smtClean="0"/>
              <a:t>tephigram</a:t>
            </a:r>
            <a:r>
              <a:rPr lang="en-GB" baseline="0" dirty="0" smtClean="0"/>
              <a:t>. Any other starting temperature can be worked by interpolation.</a:t>
            </a:r>
            <a:endParaRPr lang="en-GB" dirty="0" smtClean="0"/>
          </a:p>
          <a:p>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17</a:t>
            </a:fld>
            <a:endParaRPr lang="en-GB"/>
          </a:p>
        </p:txBody>
      </p:sp>
    </p:spTree>
    <p:extLst>
      <p:ext uri="{BB962C8B-B14F-4D97-AF65-F5344CB8AC3E}">
        <p14:creationId xmlns:p14="http://schemas.microsoft.com/office/powerpoint/2010/main" val="6320916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Dry adiabatic lapse rate</a:t>
            </a:r>
            <a:r>
              <a:rPr lang="en-GB" baseline="0" dirty="0" smtClean="0"/>
              <a:t> lines are used to calculate the temperature of a parcel of </a:t>
            </a:r>
            <a:r>
              <a:rPr lang="en-GB" u="sng" baseline="0" dirty="0" smtClean="0"/>
              <a:t>dry (clear)</a:t>
            </a:r>
            <a:r>
              <a:rPr lang="en-GB" baseline="0" dirty="0" smtClean="0"/>
              <a:t> air as it rises, expands, and cools. The cooling occurs because the parcel is expanding and</a:t>
            </a:r>
            <a:r>
              <a:rPr lang="en-GB" u="none" baseline="0" dirty="0" smtClean="0"/>
              <a:t> </a:t>
            </a:r>
            <a:r>
              <a:rPr lang="en-GB" u="sng" baseline="0" dirty="0" smtClean="0"/>
              <a:t>not</a:t>
            </a:r>
            <a:r>
              <a:rPr lang="en-GB" u="none" baseline="0" dirty="0" smtClean="0"/>
              <a:t> </a:t>
            </a:r>
            <a:r>
              <a:rPr lang="en-GB" baseline="0" dirty="0" smtClean="0"/>
              <a:t>because the air around it is cooler.</a:t>
            </a:r>
          </a:p>
          <a:p>
            <a:endParaRPr lang="en-GB" baseline="0" dirty="0" smtClean="0"/>
          </a:p>
          <a:p>
            <a:r>
              <a:rPr lang="en-GB" baseline="0" dirty="0" smtClean="0"/>
              <a:t>You can pick </a:t>
            </a:r>
            <a:r>
              <a:rPr lang="en-GB" u="sng" baseline="0" dirty="0" smtClean="0"/>
              <a:t>any</a:t>
            </a:r>
            <a:r>
              <a:rPr lang="en-GB" baseline="0" dirty="0" smtClean="0"/>
              <a:t> initial temperature and pressure and calculate the temperature at any other pressure.</a:t>
            </a:r>
          </a:p>
          <a:p>
            <a:endParaRPr lang="en-GB" baseline="0" dirty="0" smtClean="0"/>
          </a:p>
          <a:p>
            <a:r>
              <a:rPr lang="en-GB" baseline="0" dirty="0" smtClean="0"/>
              <a:t>You can see that if you pick any point on one of the DALR lines, the temperature at 1000hPa will be the same regardless of the starting temperature. This is called the potential temperature. In </a:t>
            </a:r>
            <a:r>
              <a:rPr lang="en-GB" baseline="0" dirty="0" err="1" smtClean="0"/>
              <a:t>th</a:t>
            </a:r>
            <a:r>
              <a:rPr lang="en-GB" baseline="0" dirty="0" smtClean="0"/>
              <a:t> example above the parcel has a (constant) potential temperature of 20C.</a:t>
            </a:r>
          </a:p>
          <a:p>
            <a:endParaRPr lang="en-GB" baseline="0" dirty="0" smtClean="0"/>
          </a:p>
          <a:p>
            <a:r>
              <a:rPr lang="en-GB" b="1" baseline="0" dirty="0" smtClean="0"/>
              <a:t>NB The air temperature line doesn’t feature here in this part of using the </a:t>
            </a:r>
            <a:r>
              <a:rPr lang="en-GB" b="1" baseline="0" dirty="0" err="1" smtClean="0"/>
              <a:t>tephigram</a:t>
            </a:r>
            <a:r>
              <a:rPr lang="en-GB" b="1" baseline="0" dirty="0" smtClean="0"/>
              <a:t>!!!!</a:t>
            </a:r>
          </a:p>
          <a:p>
            <a:endParaRPr lang="en-GB" baseline="0" dirty="0" smtClean="0"/>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FC63F786-4E8E-4566-B59C-9934F19FA931}" type="slidenum">
              <a:rPr lang="en-GB" smtClean="0"/>
              <a:t>18</a:t>
            </a:fld>
            <a:endParaRPr lang="en-GB"/>
          </a:p>
        </p:txBody>
      </p:sp>
    </p:spTree>
    <p:extLst>
      <p:ext uri="{BB962C8B-B14F-4D97-AF65-F5344CB8AC3E}">
        <p14:creationId xmlns:p14="http://schemas.microsoft.com/office/powerpoint/2010/main" val="6637835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SALR (cloud) curves are not as simple as the DALR </a:t>
            </a:r>
            <a:r>
              <a:rPr lang="en-GB" baseline="0" dirty="0" smtClean="0"/>
              <a:t>(clear air) </a:t>
            </a:r>
            <a:r>
              <a:rPr lang="en-GB" dirty="0" smtClean="0"/>
              <a:t>curves due to the </a:t>
            </a:r>
            <a:r>
              <a:rPr lang="en-GB" u="sng" dirty="0" smtClean="0"/>
              <a:t>pronounced effect</a:t>
            </a:r>
            <a:r>
              <a:rPr lang="en-GB" baseline="0" dirty="0" smtClean="0"/>
              <a:t> that even minor quantities of condensing water vapour have on the lapse rate. Water vapour condensing within an active cumulus cloud releases quite a lot of latent heat and this means the air does not cool as quickly as dry (clear) air so these curves are more vertical than the DALR curves.</a:t>
            </a:r>
          </a:p>
          <a:p>
            <a:endParaRPr lang="en-GB" baseline="0" dirty="0" smtClean="0"/>
          </a:p>
          <a:p>
            <a:r>
              <a:rPr lang="en-GB" baseline="0" dirty="0" smtClean="0"/>
              <a:t>The SALR curves for very cold air such as at high altitudes or in arctic conditions are similar to the DALR curves because cold air cannot hold much moisture.</a:t>
            </a:r>
          </a:p>
          <a:p>
            <a:endParaRPr lang="en-GB" baseline="0" dirty="0" smtClean="0"/>
          </a:p>
          <a:p>
            <a:r>
              <a:rPr lang="en-GB" dirty="0" smtClean="0"/>
              <a:t>The curves are generated</a:t>
            </a:r>
            <a:r>
              <a:rPr lang="en-GB" baseline="0" dirty="0" smtClean="0"/>
              <a:t> for various</a:t>
            </a:r>
            <a:r>
              <a:rPr lang="en-GB" dirty="0" smtClean="0"/>
              <a:t> </a:t>
            </a:r>
            <a:r>
              <a:rPr lang="en-GB" u="sng" dirty="0" smtClean="0"/>
              <a:t>starting</a:t>
            </a:r>
            <a:r>
              <a:rPr lang="en-GB" baseline="0" dirty="0" smtClean="0"/>
              <a:t> </a:t>
            </a:r>
            <a:r>
              <a:rPr lang="en-GB" dirty="0" smtClean="0"/>
              <a:t>temperatures</a:t>
            </a:r>
            <a:r>
              <a:rPr lang="en-GB" baseline="0" dirty="0" smtClean="0"/>
              <a:t> (-10C, 0C, 10C, 20C, etc.) at a nominal surface pressure (1000hPa) by using the adiabatic expansion equation and the equation of state for water (see above).</a:t>
            </a:r>
          </a:p>
          <a:p>
            <a:endParaRPr lang="en-GB" baseline="0" dirty="0" smtClean="0"/>
          </a:p>
          <a:p>
            <a:pPr defTabSz="966064">
              <a:defRPr/>
            </a:pPr>
            <a:r>
              <a:rPr lang="en-GB" baseline="0" dirty="0" smtClean="0"/>
              <a:t>The temperature of a parcel of saturated air (cloud) rising through the atmosphere to any height can be determined using these curves. It will cool as it rises and its temperature at any height can be read off the temperature grid lines on the full </a:t>
            </a:r>
            <a:r>
              <a:rPr lang="en-GB" baseline="0" dirty="0" err="1" smtClean="0"/>
              <a:t>tephigram</a:t>
            </a:r>
            <a:r>
              <a:rPr lang="en-GB" baseline="0" dirty="0" smtClean="0"/>
              <a:t>. Intermediate starting temperatures can be worked by interpolation.</a:t>
            </a:r>
            <a:endParaRPr lang="en-GB" dirty="0" smtClean="0"/>
          </a:p>
          <a:p>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19</a:t>
            </a:fld>
            <a:endParaRPr lang="en-GB"/>
          </a:p>
        </p:txBody>
      </p:sp>
    </p:spTree>
    <p:extLst>
      <p:ext uri="{BB962C8B-B14F-4D97-AF65-F5344CB8AC3E}">
        <p14:creationId xmlns:p14="http://schemas.microsoft.com/office/powerpoint/2010/main" val="3841681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An important slide</a:t>
            </a:r>
          </a:p>
          <a:p>
            <a:endParaRPr lang="en-GB" dirty="0" smtClean="0"/>
          </a:p>
          <a:p>
            <a:r>
              <a:rPr lang="en-GB" dirty="0" err="1" smtClean="0"/>
              <a:t>Tephigrams</a:t>
            </a:r>
            <a:r>
              <a:rPr lang="en-GB" dirty="0" smtClean="0"/>
              <a:t> have two separate functions;</a:t>
            </a:r>
          </a:p>
          <a:p>
            <a:endParaRPr lang="en-GB" dirty="0" smtClean="0"/>
          </a:p>
          <a:p>
            <a:pPr lvl="1"/>
            <a:r>
              <a:rPr lang="en-GB" dirty="0" smtClean="0"/>
              <a:t>Displaying atmospheric</a:t>
            </a:r>
            <a:r>
              <a:rPr lang="en-GB" baseline="0" dirty="0" smtClean="0"/>
              <a:t> data (so what?) </a:t>
            </a:r>
          </a:p>
          <a:p>
            <a:pPr lvl="1"/>
            <a:r>
              <a:rPr lang="en-GB" baseline="0" dirty="0" smtClean="0"/>
              <a:t>Doing some basic assessment of soaring potential using that data (</a:t>
            </a:r>
            <a:r>
              <a:rPr lang="en-GB" baseline="0" dirty="0" err="1" smtClean="0"/>
              <a:t>ahh</a:t>
            </a:r>
            <a:r>
              <a:rPr lang="en-GB" baseline="0" dirty="0" smtClean="0"/>
              <a:t>!)</a:t>
            </a:r>
            <a:endParaRPr lang="en-GB" dirty="0" smtClean="0"/>
          </a:p>
          <a:p>
            <a:endParaRPr lang="en-GB" baseline="0" dirty="0" smtClean="0"/>
          </a:p>
          <a:p>
            <a:pPr defTabSz="966064">
              <a:defRPr/>
            </a:pPr>
            <a:r>
              <a:rPr lang="en-GB" baseline="0" dirty="0" smtClean="0"/>
              <a:t>The wind data is not used in the calculations but is displayed for convenience (the thermal calculations take no account of the wind).</a:t>
            </a:r>
          </a:p>
          <a:p>
            <a:endParaRPr lang="en-GB" baseline="0" dirty="0" smtClean="0"/>
          </a:p>
          <a:p>
            <a:r>
              <a:rPr lang="en-GB" baseline="0" dirty="0" smtClean="0"/>
              <a:t>They were originally developed many years ago, before numerical computer models, to understand convective (thermal) activity, particularly thunderstorms. </a:t>
            </a:r>
          </a:p>
          <a:p>
            <a:endParaRPr lang="en-GB" baseline="0" dirty="0" smtClean="0"/>
          </a:p>
          <a:p>
            <a:r>
              <a:rPr lang="en-GB" baseline="0" dirty="0" smtClean="0"/>
              <a:t>For glider pilots, thermal activity means….are there any thermals? what height will they rise to? will the thermals form cumulus cloud or will they be blue? what height will the cumulus </a:t>
            </a:r>
            <a:r>
              <a:rPr lang="en-GB" baseline="0" dirty="0" err="1" smtClean="0"/>
              <a:t>cloudbase</a:t>
            </a:r>
            <a:r>
              <a:rPr lang="en-GB" baseline="0" dirty="0" smtClean="0"/>
              <a:t> be? will there be spread-out present?</a:t>
            </a:r>
          </a:p>
          <a:p>
            <a:endParaRPr lang="en-GB" baseline="0" dirty="0" smtClean="0"/>
          </a:p>
          <a:p>
            <a:r>
              <a:rPr lang="en-GB" baseline="0" dirty="0" smtClean="0"/>
              <a:t>A key piece of </a:t>
            </a:r>
            <a:r>
              <a:rPr lang="en-GB" baseline="0" dirty="0" err="1" smtClean="0"/>
              <a:t>meteo</a:t>
            </a:r>
            <a:r>
              <a:rPr lang="en-GB" baseline="0" dirty="0" smtClean="0"/>
              <a:t> info; they should be used with other info </a:t>
            </a:r>
            <a:r>
              <a:rPr lang="en-GB" dirty="0" smtClean="0"/>
              <a:t>– routine forecasts (e.g. Met Office, MSLP, rain radar, satellite pics, RASP  soaring </a:t>
            </a:r>
            <a:r>
              <a:rPr lang="en-GB" dirty="0" err="1" smtClean="0"/>
              <a:t>maps,etc</a:t>
            </a:r>
            <a:r>
              <a:rPr lang="en-GB" dirty="0" smtClean="0"/>
              <a:t>) and look at several </a:t>
            </a:r>
            <a:r>
              <a:rPr lang="en-GB" dirty="0" err="1" smtClean="0"/>
              <a:t>tpgrams</a:t>
            </a:r>
            <a:r>
              <a:rPr lang="en-GB" dirty="0" smtClean="0"/>
              <a:t> at </a:t>
            </a:r>
            <a:r>
              <a:rPr lang="en-GB" dirty="0" err="1" smtClean="0"/>
              <a:t>turnpoints</a:t>
            </a:r>
            <a:endParaRPr lang="en-GB" dirty="0" smtClean="0"/>
          </a:p>
          <a:p>
            <a:endParaRPr lang="en-GB"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GB" baseline="0" dirty="0" smtClean="0"/>
              <a:t>(btw air temperature is some times called the environmental temp or worse, the environmental lapse rate)</a:t>
            </a:r>
          </a:p>
          <a:p>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2</a:t>
            </a:fld>
            <a:endParaRPr lang="en-GB"/>
          </a:p>
        </p:txBody>
      </p:sp>
    </p:spTree>
    <p:extLst>
      <p:ext uri="{BB962C8B-B14F-4D97-AF65-F5344CB8AC3E}">
        <p14:creationId xmlns:p14="http://schemas.microsoft.com/office/powerpoint/2010/main" val="30588994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064">
              <a:defRPr/>
            </a:pPr>
            <a:r>
              <a:rPr lang="en-GB" dirty="0" smtClean="0"/>
              <a:t>Saturated adiabatic lapse rate</a:t>
            </a:r>
            <a:r>
              <a:rPr lang="en-GB" baseline="0" dirty="0" smtClean="0"/>
              <a:t> lines are used to calculate the temperature of a parcel of </a:t>
            </a:r>
            <a:r>
              <a:rPr lang="en-GB" u="sng" baseline="0" dirty="0" smtClean="0"/>
              <a:t>saturated</a:t>
            </a:r>
            <a:r>
              <a:rPr lang="en-GB" u="none" baseline="0" dirty="0" smtClean="0"/>
              <a:t> air</a:t>
            </a:r>
            <a:r>
              <a:rPr lang="en-GB" baseline="0" dirty="0" smtClean="0"/>
              <a:t> (cloud) as it rises, expands, and cools. The cooling occurs because the parcel is expanding and</a:t>
            </a:r>
            <a:r>
              <a:rPr lang="en-GB" u="none" baseline="0" dirty="0" smtClean="0"/>
              <a:t> </a:t>
            </a:r>
            <a:r>
              <a:rPr lang="en-GB" u="sng" baseline="0" dirty="0" smtClean="0"/>
              <a:t>not</a:t>
            </a:r>
            <a:r>
              <a:rPr lang="en-GB" u="none" baseline="0" dirty="0" smtClean="0"/>
              <a:t> </a:t>
            </a:r>
            <a:r>
              <a:rPr lang="en-GB" baseline="0" dirty="0" smtClean="0"/>
              <a:t>because the air around it is cooler. The cooling causes water to condense out of the air.</a:t>
            </a:r>
          </a:p>
          <a:p>
            <a:pPr defTabSz="966064">
              <a:defRPr/>
            </a:pPr>
            <a:endParaRPr lang="en-GB" baseline="0" dirty="0" smtClean="0"/>
          </a:p>
          <a:p>
            <a:pPr defTabSz="966064">
              <a:defRPr/>
            </a:pPr>
            <a:r>
              <a:rPr lang="en-GB" baseline="0" dirty="0" smtClean="0"/>
              <a:t>The parcel of cloud cools at a lower rate than a parcel of dry air because as water condenses it releases the latent heat of condensation (evaporation) which is quite substantial.</a:t>
            </a:r>
          </a:p>
          <a:p>
            <a:pPr defTabSz="966064">
              <a:defRPr/>
            </a:pPr>
            <a:endParaRPr lang="en-GB" baseline="0" dirty="0" smtClean="0"/>
          </a:p>
          <a:p>
            <a:pPr defTabSz="966064">
              <a:defRPr/>
            </a:pPr>
            <a:r>
              <a:rPr lang="en-GB" baseline="0" dirty="0" smtClean="0"/>
              <a:t>The above plot is a contrived situation where the parcel of air is saturated (cloudy) at ground-level and ascends in order to show how the curves work – slightly unrealistic but the numbers are correct. Compare the temps with the previous chart (DALR)</a:t>
            </a:r>
          </a:p>
          <a:p>
            <a:pPr defTabSz="966064">
              <a:defRPr/>
            </a:pPr>
            <a:endParaRPr lang="en-GB" baseline="0" dirty="0" smtClean="0"/>
          </a:p>
          <a:p>
            <a:pPr defTabSz="966064">
              <a:defRPr/>
            </a:pPr>
            <a:r>
              <a:rPr lang="en-GB" b="1" baseline="0" dirty="0" smtClean="0"/>
              <a:t>Again the air temperature line doesn’t feature here yet</a:t>
            </a:r>
          </a:p>
          <a:p>
            <a:pPr defTabSz="966064">
              <a:defRPr/>
            </a:pPr>
            <a:endParaRPr lang="en-GB" baseline="0" dirty="0" smtClean="0"/>
          </a:p>
          <a:p>
            <a:pPr defTabSz="966064">
              <a:defRPr/>
            </a:pPr>
            <a:r>
              <a:rPr lang="en-GB" baseline="0" dirty="0" smtClean="0"/>
              <a:t>Also note that the DALR and SALR curves are almost identical in very cold (dry) air.</a:t>
            </a:r>
          </a:p>
          <a:p>
            <a:pPr defTabSz="966064">
              <a:defRPr/>
            </a:pPr>
            <a:endParaRPr lang="en-GB" baseline="0" dirty="0" smtClean="0"/>
          </a:p>
          <a:p>
            <a:pPr defTabSz="966064">
              <a:defRPr/>
            </a:pPr>
            <a:r>
              <a:rPr lang="en-GB" baseline="0" dirty="0" smtClean="0"/>
              <a:t>Clearly we need to know when there is cloud (i.e. where cloud base is so we can use the correct curve, DALR or SALR)</a:t>
            </a:r>
          </a:p>
          <a:p>
            <a:endParaRPr lang="en-GB" dirty="0"/>
          </a:p>
        </p:txBody>
      </p:sp>
      <p:sp>
        <p:nvSpPr>
          <p:cNvPr id="4" name="Slide Number Placeholder 3"/>
          <p:cNvSpPr>
            <a:spLocks noGrp="1"/>
          </p:cNvSpPr>
          <p:nvPr>
            <p:ph type="sldNum" sz="quarter" idx="10"/>
          </p:nvPr>
        </p:nvSpPr>
        <p:spPr/>
        <p:txBody>
          <a:bodyPr/>
          <a:lstStyle/>
          <a:p>
            <a:fld id="{FC63F786-4E8E-4566-B59C-9934F19FA931}" type="slidenum">
              <a:rPr lang="en-GB" smtClean="0"/>
              <a:t>20</a:t>
            </a:fld>
            <a:endParaRPr lang="en-GB"/>
          </a:p>
        </p:txBody>
      </p:sp>
    </p:spTree>
    <p:extLst>
      <p:ext uri="{BB962C8B-B14F-4D97-AF65-F5344CB8AC3E}">
        <p14:creationId xmlns:p14="http://schemas.microsoft.com/office/powerpoint/2010/main" val="28327780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err="1" smtClean="0"/>
              <a:t>Tephigram</a:t>
            </a:r>
            <a:r>
              <a:rPr lang="en-GB" baseline="0" dirty="0" smtClean="0"/>
              <a:t> from RASP showing the data lines in colour, ref Part 1.</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Lets ignore water/cloud for the moment.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r>
              <a:rPr lang="en-GB" baseline="0" dirty="0" smtClean="0"/>
              <a:t>The temperature of the parcel is exaggerated for clarity.</a:t>
            </a:r>
          </a:p>
          <a:p>
            <a:endParaRPr lang="en-GB" baseline="0" dirty="0" smtClean="0"/>
          </a:p>
          <a:p>
            <a:endParaRPr lang="en-GB" baseline="0" dirty="0" smtClean="0"/>
          </a:p>
          <a:p>
            <a:r>
              <a:rPr lang="en-GB" baseline="0" dirty="0" smtClean="0"/>
              <a:t>The thermal/parcel will rise, expand and cool adiabatically and continue to rise if it is (still) warmer than the surrounding air.</a:t>
            </a:r>
          </a:p>
          <a:p>
            <a:pPr defTabSz="966064">
              <a:defRPr/>
            </a:pPr>
            <a:endParaRPr lang="en-GB" dirty="0" smtClean="0"/>
          </a:p>
          <a:p>
            <a:pPr defTabSz="966064">
              <a:defRPr/>
            </a:pPr>
            <a:endParaRPr lang="en-GB" dirty="0" smtClean="0"/>
          </a:p>
        </p:txBody>
      </p:sp>
      <p:sp>
        <p:nvSpPr>
          <p:cNvPr id="4" name="Slide Number Placeholder 3"/>
          <p:cNvSpPr>
            <a:spLocks noGrp="1"/>
          </p:cNvSpPr>
          <p:nvPr>
            <p:ph type="sldNum" sz="quarter" idx="10"/>
          </p:nvPr>
        </p:nvSpPr>
        <p:spPr/>
        <p:txBody>
          <a:bodyPr/>
          <a:lstStyle/>
          <a:p>
            <a:fld id="{3768A252-8D51-41EE-B05C-6869DC404E93}" type="slidenum">
              <a:rPr lang="en-GB" smtClean="0"/>
              <a:t>21</a:t>
            </a:fld>
            <a:endParaRPr lang="en-GB"/>
          </a:p>
        </p:txBody>
      </p:sp>
    </p:spTree>
    <p:extLst>
      <p:ext uri="{BB962C8B-B14F-4D97-AF65-F5344CB8AC3E}">
        <p14:creationId xmlns:p14="http://schemas.microsoft.com/office/powerpoint/2010/main" val="6594027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064">
              <a:defRPr/>
            </a:pPr>
            <a:r>
              <a:rPr lang="en-GB" dirty="0" smtClean="0"/>
              <a:t>Mixing ratio lines are show the amount of water vapour in the air expressed in grams of water per kilogram of dry air.</a:t>
            </a:r>
            <a:r>
              <a:rPr lang="en-GB" baseline="0" dirty="0" smtClean="0"/>
              <a:t> 1 cubic metre of air surprisingly weighs about 1.2 kg or, in non-metric units, a cubic yard of air weighs the same as a bag of sugar.</a:t>
            </a:r>
          </a:p>
          <a:p>
            <a:endParaRPr lang="en-GB" baseline="0" dirty="0" smtClean="0"/>
          </a:p>
          <a:p>
            <a:pPr defTabSz="966064">
              <a:defRPr/>
            </a:pPr>
            <a:r>
              <a:rPr lang="en-GB" baseline="0" dirty="0" smtClean="0"/>
              <a:t>Very humid tropical air can contain 30g water/kg or more. Typical values in the UK would be 3g/kg to 10g/kg. You don’t need to know this number – the </a:t>
            </a:r>
            <a:r>
              <a:rPr lang="en-GB" baseline="0" dirty="0" err="1" smtClean="0"/>
              <a:t>dewpoint</a:t>
            </a:r>
            <a:r>
              <a:rPr lang="en-GB" baseline="0" dirty="0" smtClean="0"/>
              <a:t> temperature automatically indicates the mixing ratio on the </a:t>
            </a:r>
            <a:r>
              <a:rPr lang="en-GB" baseline="0" dirty="0" err="1" smtClean="0"/>
              <a:t>tephigram</a:t>
            </a:r>
            <a:endParaRPr lang="en-GB" baseline="0" dirty="0" smtClean="0"/>
          </a:p>
          <a:p>
            <a:endParaRPr lang="en-GB" baseline="0" dirty="0" smtClean="0"/>
          </a:p>
          <a:p>
            <a:r>
              <a:rPr lang="en-GB" baseline="0" dirty="0" smtClean="0"/>
              <a:t>The lines are used to calculate the </a:t>
            </a:r>
            <a:r>
              <a:rPr lang="en-GB" baseline="0" dirty="0" err="1" smtClean="0"/>
              <a:t>dewpoint</a:t>
            </a:r>
            <a:r>
              <a:rPr lang="en-GB" baseline="0" dirty="0" smtClean="0"/>
              <a:t> of our parcel of air as it rises. </a:t>
            </a:r>
          </a:p>
          <a:p>
            <a:endParaRPr lang="en-GB" baseline="0" dirty="0" smtClean="0"/>
          </a:p>
          <a:p>
            <a:r>
              <a:rPr lang="en-GB" baseline="0" dirty="0" smtClean="0"/>
              <a:t>The mixing ratio remains constant (a constant mass of water vapour per mass of dry air) as our parcel rises (adiabatic conditions – no mass transfer or mixing) but as these lines show, even with a constant mixing ratio, the </a:t>
            </a:r>
            <a:r>
              <a:rPr lang="en-GB" baseline="0" dirty="0" err="1" smtClean="0"/>
              <a:t>dewpoint</a:t>
            </a:r>
            <a:r>
              <a:rPr lang="en-GB" baseline="0" dirty="0" smtClean="0"/>
              <a:t> falls slightly as the air pressure falls. If you carefully trace these lines on a complete </a:t>
            </a:r>
            <a:r>
              <a:rPr lang="en-GB" baseline="0" dirty="0" err="1" smtClean="0"/>
              <a:t>tephigram</a:t>
            </a:r>
            <a:r>
              <a:rPr lang="en-GB" baseline="0" dirty="0" smtClean="0"/>
              <a:t> you’ll see they rise more steeply that the temperature grid lines. This shows that the </a:t>
            </a:r>
            <a:r>
              <a:rPr lang="en-GB" baseline="0" dirty="0" err="1" smtClean="0"/>
              <a:t>dewpoint</a:t>
            </a:r>
            <a:r>
              <a:rPr lang="en-GB" baseline="0" dirty="0" smtClean="0"/>
              <a:t> is dropping with height even though the amount of water in the air is constant.</a:t>
            </a:r>
          </a:p>
          <a:p>
            <a:endParaRPr lang="en-GB" baseline="0" dirty="0" smtClean="0"/>
          </a:p>
          <a:p>
            <a:r>
              <a:rPr lang="en-GB" baseline="0" dirty="0" smtClean="0"/>
              <a:t>We need to know when to change from the DALR lines to the SALR lines – this will happen at </a:t>
            </a:r>
            <a:r>
              <a:rPr lang="en-GB" baseline="0" dirty="0" err="1" smtClean="0"/>
              <a:t>cloudbase</a:t>
            </a:r>
            <a:r>
              <a:rPr lang="en-GB" baseline="0" dirty="0" smtClean="0"/>
              <a:t>. The </a:t>
            </a:r>
            <a:r>
              <a:rPr lang="en-GB" baseline="0" dirty="0" err="1" smtClean="0"/>
              <a:t>dewpoint</a:t>
            </a:r>
            <a:r>
              <a:rPr lang="en-GB" baseline="0" dirty="0" smtClean="0"/>
              <a:t> lines above are used to calculate this point.</a:t>
            </a:r>
          </a:p>
          <a:p>
            <a:endParaRPr lang="en-GB" baseline="0" dirty="0" smtClean="0"/>
          </a:p>
        </p:txBody>
      </p:sp>
      <p:sp>
        <p:nvSpPr>
          <p:cNvPr id="4" name="Slide Number Placeholder 3"/>
          <p:cNvSpPr>
            <a:spLocks noGrp="1"/>
          </p:cNvSpPr>
          <p:nvPr>
            <p:ph type="sldNum" sz="quarter" idx="10"/>
          </p:nvPr>
        </p:nvSpPr>
        <p:spPr/>
        <p:txBody>
          <a:bodyPr/>
          <a:lstStyle/>
          <a:p>
            <a:fld id="{3768A252-8D51-41EE-B05C-6869DC404E93}" type="slidenum">
              <a:rPr lang="en-GB" smtClean="0"/>
              <a:t>22</a:t>
            </a:fld>
            <a:endParaRPr lang="en-GB"/>
          </a:p>
        </p:txBody>
      </p:sp>
    </p:spTree>
    <p:extLst>
      <p:ext uri="{BB962C8B-B14F-4D97-AF65-F5344CB8AC3E}">
        <p14:creationId xmlns:p14="http://schemas.microsoft.com/office/powerpoint/2010/main" val="38416812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err="1" smtClean="0"/>
              <a:t>Tephigram</a:t>
            </a:r>
            <a:r>
              <a:rPr lang="en-GB" baseline="0" dirty="0" smtClean="0"/>
              <a:t> from RASP showing the data lines in colour, ref Part 1.</a:t>
            </a:r>
          </a:p>
          <a:p>
            <a:pPr defTabSz="966064">
              <a:defRPr/>
            </a:pPr>
            <a:endParaRPr lang="en-GB" dirty="0" smtClean="0"/>
          </a:p>
          <a:p>
            <a:pPr defTabSz="966064">
              <a:defRPr/>
            </a:pPr>
            <a:r>
              <a:rPr lang="en-GB" dirty="0" smtClean="0"/>
              <a:t>This</a:t>
            </a:r>
            <a:r>
              <a:rPr lang="en-GB" baseline="0" dirty="0" smtClean="0"/>
              <a:t> show the mixing ratio line of the surface dew point. A parcel rising from the surface will have a constant mixing ratio as, under our adiabatic assumption, it can’t mix with the surrounding air.</a:t>
            </a:r>
          </a:p>
          <a:p>
            <a:pPr defTabSz="966064">
              <a:defRPr/>
            </a:pPr>
            <a:endParaRPr lang="en-GB" baseline="0" dirty="0" smtClean="0"/>
          </a:p>
          <a:p>
            <a:pPr defTabSz="966064">
              <a:defRPr/>
            </a:pPr>
            <a:r>
              <a:rPr lang="en-GB" baseline="0" dirty="0" smtClean="0"/>
              <a:t>When the parcel </a:t>
            </a:r>
            <a:r>
              <a:rPr lang="en-GB" baseline="0" dirty="0" err="1" smtClean="0"/>
              <a:t>dewpoint</a:t>
            </a:r>
            <a:r>
              <a:rPr lang="en-GB" baseline="0" dirty="0" smtClean="0"/>
              <a:t> equals the parcel temperature we get cloud (</a:t>
            </a:r>
            <a:r>
              <a:rPr lang="en-GB" baseline="0" dirty="0" err="1" smtClean="0"/>
              <a:t>cloudbase</a:t>
            </a:r>
            <a:r>
              <a:rPr lang="en-GB" baseline="0" dirty="0" smtClean="0"/>
              <a:t>)</a:t>
            </a:r>
          </a:p>
          <a:p>
            <a:pPr defTabSz="966064">
              <a:defRPr/>
            </a:pPr>
            <a:endParaRPr lang="en-GB" baseline="0" dirty="0" smtClean="0"/>
          </a:p>
          <a:p>
            <a:pPr defTabSz="966064">
              <a:defRPr/>
            </a:pPr>
            <a:r>
              <a:rPr lang="en-GB" baseline="0" dirty="0" smtClean="0"/>
              <a:t>You can see that for most situations, with the slopes of mixing ratio lines and the DALR lines all being roughly constant, the height at which the two lines meet is dependant on the base line between the surface </a:t>
            </a:r>
            <a:r>
              <a:rPr lang="en-GB" baseline="0" dirty="0" err="1" smtClean="0"/>
              <a:t>dewpoint</a:t>
            </a:r>
            <a:r>
              <a:rPr lang="en-GB" baseline="0" dirty="0" smtClean="0"/>
              <a:t> and the surface temperature. The rate at which the two lines come together is about 1 degree C every 400 feet. This is the famous Bradbury rule which says cloud base will be 400ft multiplied by the difference between the surface temp and </a:t>
            </a:r>
            <a:r>
              <a:rPr lang="en-GB" baseline="0" dirty="0" err="1" smtClean="0"/>
              <a:t>dewpoint</a:t>
            </a:r>
            <a:r>
              <a:rPr lang="en-GB" baseline="0" dirty="0" smtClean="0"/>
              <a:t>.</a:t>
            </a:r>
          </a:p>
          <a:p>
            <a:pPr defTabSz="966064">
              <a:defRPr/>
            </a:pPr>
            <a:endParaRPr lang="en-GB" baseline="0" dirty="0" smtClean="0"/>
          </a:p>
          <a:p>
            <a:pPr defTabSz="966064">
              <a:defRPr/>
            </a:pPr>
            <a:r>
              <a:rPr lang="en-GB" baseline="0" dirty="0" smtClean="0"/>
              <a:t>In the above example the surface temp is </a:t>
            </a:r>
            <a:r>
              <a:rPr lang="en-GB" baseline="0" dirty="0" err="1" smtClean="0"/>
              <a:t>approx</a:t>
            </a:r>
            <a:r>
              <a:rPr lang="en-GB" baseline="0" dirty="0" smtClean="0"/>
              <a:t> 11.5C and the </a:t>
            </a:r>
            <a:r>
              <a:rPr lang="en-GB" baseline="0" dirty="0" err="1" smtClean="0"/>
              <a:t>dewpoint</a:t>
            </a:r>
            <a:r>
              <a:rPr lang="en-GB" baseline="0" dirty="0" smtClean="0"/>
              <a:t> is </a:t>
            </a:r>
            <a:r>
              <a:rPr lang="en-GB" baseline="0" dirty="0" err="1" smtClean="0"/>
              <a:t>approx</a:t>
            </a:r>
            <a:r>
              <a:rPr lang="en-GB" baseline="0" dirty="0" smtClean="0"/>
              <a:t> -5C. The difference is 16.5C ( that is 11.5  - (-5)) so the predicted </a:t>
            </a:r>
            <a:r>
              <a:rPr lang="en-GB" baseline="0" dirty="0" err="1" smtClean="0"/>
              <a:t>cloudbase</a:t>
            </a:r>
            <a:r>
              <a:rPr lang="en-GB" baseline="0" dirty="0" smtClean="0"/>
              <a:t> is 400 x 16.5 which is 6600 feet above the surface which in this case is </a:t>
            </a:r>
            <a:r>
              <a:rPr lang="en-GB" baseline="0" dirty="0" err="1" smtClean="0"/>
              <a:t>approx</a:t>
            </a:r>
            <a:r>
              <a:rPr lang="en-GB" baseline="0" dirty="0" smtClean="0"/>
              <a:t> 500’ (directly referenced to the height scale) so </a:t>
            </a:r>
            <a:r>
              <a:rPr lang="en-GB" baseline="0" dirty="0" err="1" smtClean="0"/>
              <a:t>cloudbase</a:t>
            </a:r>
            <a:r>
              <a:rPr lang="en-GB" baseline="0" dirty="0" smtClean="0"/>
              <a:t> should be just over 7000’ which </a:t>
            </a:r>
            <a:r>
              <a:rPr lang="en-GB" baseline="0" smtClean="0"/>
              <a:t>it is.</a:t>
            </a:r>
            <a:endParaRPr lang="en-GB" baseline="0" dirty="0" smtClean="0"/>
          </a:p>
          <a:p>
            <a:pPr defTabSz="966064">
              <a:defRPr/>
            </a:pPr>
            <a:endParaRPr lang="en-GB" baseline="0" dirty="0" smtClean="0"/>
          </a:p>
          <a:p>
            <a:pPr defTabSz="966064">
              <a:defRPr/>
            </a:pPr>
            <a:endParaRPr lang="en-GB" baseline="0" dirty="0" smtClean="0"/>
          </a:p>
          <a:p>
            <a:pPr defTabSz="966064">
              <a:defRPr/>
            </a:pPr>
            <a:endParaRPr lang="en-GB" dirty="0" smtClean="0"/>
          </a:p>
        </p:txBody>
      </p:sp>
      <p:sp>
        <p:nvSpPr>
          <p:cNvPr id="4" name="Slide Number Placeholder 3"/>
          <p:cNvSpPr>
            <a:spLocks noGrp="1"/>
          </p:cNvSpPr>
          <p:nvPr>
            <p:ph type="sldNum" sz="quarter" idx="10"/>
          </p:nvPr>
        </p:nvSpPr>
        <p:spPr/>
        <p:txBody>
          <a:bodyPr/>
          <a:lstStyle/>
          <a:p>
            <a:fld id="{3768A252-8D51-41EE-B05C-6869DC404E93}" type="slidenum">
              <a:rPr lang="en-GB" smtClean="0"/>
              <a:t>23</a:t>
            </a:fld>
            <a:endParaRPr lang="en-GB"/>
          </a:p>
        </p:txBody>
      </p:sp>
    </p:spTree>
    <p:extLst>
      <p:ext uri="{BB962C8B-B14F-4D97-AF65-F5344CB8AC3E}">
        <p14:creationId xmlns:p14="http://schemas.microsoft.com/office/powerpoint/2010/main" val="6594027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064">
              <a:defRPr/>
            </a:pPr>
            <a:r>
              <a:rPr lang="en-GB" dirty="0" smtClean="0"/>
              <a:t>To re-state an important point. As parcel of air rises its temperature and </a:t>
            </a:r>
            <a:r>
              <a:rPr lang="en-GB" dirty="0" err="1" smtClean="0"/>
              <a:t>dewpoint</a:t>
            </a:r>
            <a:r>
              <a:rPr lang="en-GB" dirty="0" smtClean="0"/>
              <a:t> do not follow the  temp and </a:t>
            </a:r>
            <a:r>
              <a:rPr lang="en-GB" dirty="0" err="1" smtClean="0"/>
              <a:t>dewpoint</a:t>
            </a:r>
            <a:r>
              <a:rPr lang="en-GB" dirty="0" smtClean="0"/>
              <a:t> of the surrounding air shown on the data lines on the </a:t>
            </a:r>
            <a:r>
              <a:rPr lang="en-GB" dirty="0" err="1" smtClean="0"/>
              <a:t>tephigram</a:t>
            </a:r>
            <a:r>
              <a:rPr lang="en-GB" dirty="0" smtClean="0"/>
              <a:t>.</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24</a:t>
            </a:fld>
            <a:endParaRPr lang="en-GB"/>
          </a:p>
        </p:txBody>
      </p:sp>
    </p:spTree>
    <p:extLst>
      <p:ext uri="{BB962C8B-B14F-4D97-AF65-F5344CB8AC3E}">
        <p14:creationId xmlns:p14="http://schemas.microsoft.com/office/powerpoint/2010/main" val="13103210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768A252-8D51-41EE-B05C-6869DC404E93}" type="slidenum">
              <a:rPr lang="en-GB" smtClean="0"/>
              <a:t>25</a:t>
            </a:fld>
            <a:endParaRPr lang="en-GB"/>
          </a:p>
        </p:txBody>
      </p:sp>
    </p:spTree>
    <p:extLst>
      <p:ext uri="{BB962C8B-B14F-4D97-AF65-F5344CB8AC3E}">
        <p14:creationId xmlns:p14="http://schemas.microsoft.com/office/powerpoint/2010/main" val="682712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can now put all three components</a:t>
            </a:r>
            <a:r>
              <a:rPr lang="en-GB" baseline="0" dirty="0" smtClean="0"/>
              <a:t> (DALR, SALR and mixing ratio lines) together.</a:t>
            </a:r>
          </a:p>
          <a:p>
            <a:endParaRPr lang="en-GB" baseline="0" dirty="0" smtClean="0"/>
          </a:p>
          <a:p>
            <a:r>
              <a:rPr lang="en-GB" baseline="0" dirty="0" smtClean="0"/>
              <a:t>Starting at the surface air temperature we see that the air temp line rises parallel with a DALR line up from the surface. This shows that there will be a thermal. RASP automatically shows this as a thin red dashed line.</a:t>
            </a:r>
          </a:p>
          <a:p>
            <a:endParaRPr lang="en-GB" baseline="0" dirty="0" smtClean="0"/>
          </a:p>
          <a:p>
            <a:r>
              <a:rPr lang="en-GB" baseline="0" dirty="0" smtClean="0"/>
              <a:t>Now moving to the </a:t>
            </a:r>
            <a:r>
              <a:rPr lang="en-GB" baseline="0" dirty="0" err="1" smtClean="0"/>
              <a:t>dewpoint</a:t>
            </a:r>
            <a:r>
              <a:rPr lang="en-GB" baseline="0" dirty="0" smtClean="0"/>
              <a:t> line, follow a rising diagonal mixing ratio line up from the surface dew point. Where this meets the DALR line up from the surface temperature means that the thermal/parcel has a temperature equal to its </a:t>
            </a:r>
            <a:r>
              <a:rPr lang="en-GB" baseline="0" dirty="0" err="1" smtClean="0"/>
              <a:t>dewpoint</a:t>
            </a:r>
            <a:r>
              <a:rPr lang="en-GB" baseline="0" dirty="0" smtClean="0"/>
              <a:t> so will form cloud (</a:t>
            </a:r>
            <a:r>
              <a:rPr lang="en-GB" baseline="0" dirty="0" err="1" smtClean="0"/>
              <a:t>cloudbase</a:t>
            </a:r>
            <a:r>
              <a:rPr lang="en-GB" baseline="0" dirty="0" smtClean="0"/>
              <a:t> is here!)</a:t>
            </a:r>
          </a:p>
          <a:p>
            <a:endParaRPr lang="en-GB" baseline="0" dirty="0" smtClean="0"/>
          </a:p>
          <a:p>
            <a:r>
              <a:rPr lang="en-GB" baseline="0" dirty="0" smtClean="0"/>
              <a:t>Now we must use the corresponding SALR line up from this point. Following that </a:t>
            </a:r>
            <a:r>
              <a:rPr lang="en-GB" baseline="0" dirty="0" err="1" smtClean="0"/>
              <a:t>upards</a:t>
            </a:r>
            <a:r>
              <a:rPr lang="en-GB" baseline="0" dirty="0" smtClean="0"/>
              <a:t> we see that it meets the solid red air temp line. At this point the parcel/thermal temp and the air temp are equal and the parcel/thermal stops rising (cloud tops!)</a:t>
            </a:r>
          </a:p>
          <a:p>
            <a:endParaRPr lang="en-GB" baseline="0" dirty="0" smtClean="0"/>
          </a:p>
          <a:p>
            <a:r>
              <a:rPr lang="en-GB" baseline="0" dirty="0" smtClean="0"/>
              <a:t>It may be the case that the parcel temp and air temp meet before reaching the parcel dew point – in this case no cloud forms and we have blue thermals.</a:t>
            </a:r>
          </a:p>
          <a:p>
            <a:endParaRPr lang="en-GB" baseline="0" dirty="0" smtClean="0"/>
          </a:p>
          <a:p>
            <a:r>
              <a:rPr lang="en-GB" baseline="0" dirty="0" smtClean="0"/>
              <a:t>In another situation we may have the cloud being much higher than in this example. If the cloud extends above the -10C gridline it is likely to rain (showers). If it extends above the -20C gridline we are likely to get heavy showers.</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26</a:t>
            </a:fld>
            <a:endParaRPr lang="en-GB"/>
          </a:p>
        </p:txBody>
      </p:sp>
    </p:spTree>
    <p:extLst>
      <p:ext uri="{BB962C8B-B14F-4D97-AF65-F5344CB8AC3E}">
        <p14:creationId xmlns:p14="http://schemas.microsoft.com/office/powerpoint/2010/main" val="20489008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full sized example.</a:t>
            </a:r>
          </a:p>
          <a:p>
            <a:endParaRPr lang="en-GB" dirty="0" smtClean="0"/>
          </a:p>
          <a:p>
            <a:r>
              <a:rPr lang="en-GB" dirty="0" smtClean="0"/>
              <a:t>The </a:t>
            </a:r>
            <a:r>
              <a:rPr lang="en-GB" dirty="0" err="1" smtClean="0"/>
              <a:t>tephigram</a:t>
            </a:r>
            <a:r>
              <a:rPr lang="en-GB" dirty="0" smtClean="0"/>
              <a:t> shows cloud where the red dashed line takes the</a:t>
            </a:r>
            <a:r>
              <a:rPr lang="en-GB" baseline="0" dirty="0" smtClean="0"/>
              <a:t> up turn to follow the SALR line. Note that no cloud is indicated on the left hand grid-scale cloudiness indicator.</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27</a:t>
            </a:fld>
            <a:endParaRPr lang="en-GB"/>
          </a:p>
        </p:txBody>
      </p:sp>
    </p:spTree>
    <p:extLst>
      <p:ext uri="{BB962C8B-B14F-4D97-AF65-F5344CB8AC3E}">
        <p14:creationId xmlns:p14="http://schemas.microsoft.com/office/powerpoint/2010/main" val="4578234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As shown here, it may be the case that the parcel temp meets the air temp </a:t>
            </a:r>
            <a:r>
              <a:rPr lang="en-GB" u="sng" baseline="0" dirty="0" smtClean="0"/>
              <a:t>before</a:t>
            </a:r>
            <a:r>
              <a:rPr lang="en-GB" baseline="0" dirty="0" smtClean="0"/>
              <a:t> reaching the parcel mixing ratio (dew point) line so the thermal stops rising before it has cooled to its </a:t>
            </a:r>
            <a:r>
              <a:rPr lang="en-GB" baseline="0" dirty="0" err="1" smtClean="0"/>
              <a:t>dewpoint</a:t>
            </a:r>
            <a:r>
              <a:rPr lang="en-GB" baseline="0" dirty="0" smtClean="0"/>
              <a:t> – in this case no cloud forms and we have blue thermals.</a:t>
            </a:r>
          </a:p>
          <a:p>
            <a:endParaRPr lang="en-GB" baseline="0" dirty="0" smtClean="0"/>
          </a:p>
        </p:txBody>
      </p:sp>
      <p:sp>
        <p:nvSpPr>
          <p:cNvPr id="4" name="Slide Number Placeholder 3"/>
          <p:cNvSpPr>
            <a:spLocks noGrp="1"/>
          </p:cNvSpPr>
          <p:nvPr>
            <p:ph type="sldNum" sz="quarter" idx="10"/>
          </p:nvPr>
        </p:nvSpPr>
        <p:spPr/>
        <p:txBody>
          <a:bodyPr/>
          <a:lstStyle/>
          <a:p>
            <a:fld id="{3768A252-8D51-41EE-B05C-6869DC404E93}" type="slidenum">
              <a:rPr lang="en-GB" smtClean="0"/>
              <a:t>28</a:t>
            </a:fld>
            <a:endParaRPr lang="en-GB"/>
          </a:p>
        </p:txBody>
      </p:sp>
    </p:spTree>
    <p:extLst>
      <p:ext uri="{BB962C8B-B14F-4D97-AF65-F5344CB8AC3E}">
        <p14:creationId xmlns:p14="http://schemas.microsoft.com/office/powerpoint/2010/main" val="20489008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Doesn’t require much of a temperature increase to create</a:t>
            </a:r>
            <a:r>
              <a:rPr lang="en-GB" baseline="0" dirty="0" smtClean="0"/>
              <a:t> thermal. </a:t>
            </a:r>
          </a:p>
          <a:p>
            <a:endParaRPr lang="en-GB" baseline="0" dirty="0" smtClean="0"/>
          </a:p>
          <a:p>
            <a:r>
              <a:rPr lang="en-GB" baseline="0" dirty="0" smtClean="0"/>
              <a:t>Stable layer stops unstable convection – showers, etc.</a:t>
            </a:r>
          </a:p>
          <a:p>
            <a:endParaRPr lang="en-GB" baseline="0" dirty="0" smtClean="0"/>
          </a:p>
          <a:p>
            <a:r>
              <a:rPr lang="en-GB" baseline="0" dirty="0" smtClean="0"/>
              <a:t>Need thermal activity to start early and finish late</a:t>
            </a:r>
          </a:p>
          <a:p>
            <a:endParaRPr lang="en-GB" baseline="0" dirty="0" smtClean="0"/>
          </a:p>
          <a:p>
            <a:r>
              <a:rPr lang="en-GB" baseline="0" dirty="0" smtClean="0"/>
              <a:t>Cloud base (saturation point) must be below the point where dry line hits air temp and inversion or stable layer</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29</a:t>
            </a:fld>
            <a:endParaRPr lang="en-GB"/>
          </a:p>
        </p:txBody>
      </p:sp>
    </p:spTree>
    <p:extLst>
      <p:ext uri="{BB962C8B-B14F-4D97-AF65-F5344CB8AC3E}">
        <p14:creationId xmlns:p14="http://schemas.microsoft.com/office/powerpoint/2010/main" val="1377629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err="1" smtClean="0"/>
              <a:t>Tephigram</a:t>
            </a:r>
            <a:r>
              <a:rPr lang="en-GB" baseline="0" dirty="0" smtClean="0"/>
              <a:t> from RASP showing the data lines in colour.</a:t>
            </a:r>
          </a:p>
          <a:p>
            <a:endParaRPr lang="en-GB" baseline="0" dirty="0" smtClean="0"/>
          </a:p>
          <a:p>
            <a:pPr defTabSz="966064">
              <a:defRPr/>
            </a:pPr>
            <a:endParaRPr lang="en-GB" dirty="0" smtClean="0"/>
          </a:p>
          <a:p>
            <a:r>
              <a:rPr lang="en-GB" b="1" u="none" baseline="0" dirty="0" smtClean="0"/>
              <a:t>Geek alert</a:t>
            </a:r>
          </a:p>
          <a:p>
            <a:pPr defTabSz="966064">
              <a:defRPr/>
            </a:pPr>
            <a:r>
              <a:rPr lang="en-GB" dirty="0" smtClean="0"/>
              <a:t>On</a:t>
            </a:r>
            <a:r>
              <a:rPr lang="en-GB" baseline="0" dirty="0" smtClean="0"/>
              <a:t> the right is the p</a:t>
            </a:r>
            <a:r>
              <a:rPr lang="en-GB" dirty="0" smtClean="0"/>
              <a:t>ressure axis and</a:t>
            </a:r>
            <a:r>
              <a:rPr lang="en-GB" baseline="0" dirty="0" smtClean="0"/>
              <a:t> this has an</a:t>
            </a:r>
            <a:r>
              <a:rPr lang="en-GB" dirty="0" smtClean="0"/>
              <a:t> inverse logarithmic scale (as pressure drops with height in a</a:t>
            </a:r>
            <a:r>
              <a:rPr lang="en-GB" baseline="0" dirty="0" smtClean="0"/>
              <a:t> roughly</a:t>
            </a:r>
            <a:r>
              <a:rPr lang="en-GB" dirty="0" smtClean="0"/>
              <a:t> exponential manner) –</a:t>
            </a:r>
            <a:r>
              <a:rPr lang="en-GB" baseline="0" dirty="0" smtClean="0"/>
              <a:t> this scaling means the height axis is linear (normal). Pressure lines are not displayed evenly in RASP (odd interval selection…?). Pressure is used by meteorologists; let’s just stay with the height axis on the left.</a:t>
            </a:r>
          </a:p>
          <a:p>
            <a:endParaRPr lang="en-GB" b="1" u="none" baseline="0" dirty="0" smtClean="0"/>
          </a:p>
          <a:p>
            <a:r>
              <a:rPr lang="en-GB" u="none" baseline="0" dirty="0" smtClean="0"/>
              <a:t>The temperature lines slope for three reasons. One is presentational in that the DALR and SALR lines (or “</a:t>
            </a:r>
            <a:r>
              <a:rPr lang="en-GB" u="none" baseline="0" dirty="0" err="1" smtClean="0"/>
              <a:t>adiabats</a:t>
            </a:r>
            <a:r>
              <a:rPr lang="en-GB" u="none" baseline="0" dirty="0" smtClean="0"/>
              <a:t>” or “potential temperature” lines – see the slide further on) tend to be squeezed together and not easy to use on a normal plot so skewing or slanting the temperature lines spreads the DALR lines out. Secondly this also levels out the pressure (height) lines to become more user-friendly. Finally, when the temperature lines are more perpendicular to the </a:t>
            </a:r>
            <a:r>
              <a:rPr lang="en-GB" u="none" baseline="0" dirty="0" err="1" smtClean="0"/>
              <a:t>adiabats</a:t>
            </a:r>
            <a:r>
              <a:rPr lang="en-GB" u="none" baseline="0" dirty="0" smtClean="0"/>
              <a:t>, any bounded area on the </a:t>
            </a:r>
            <a:r>
              <a:rPr lang="en-GB" u="none" baseline="0" dirty="0" err="1" smtClean="0"/>
              <a:t>tephigram</a:t>
            </a:r>
            <a:r>
              <a:rPr lang="en-GB" u="none" baseline="0" dirty="0" smtClean="0"/>
              <a:t> better represents potential (heat) energy– this has one direct use in calculating a quantity called CAPE (convective available potential energy) which is a measure of the instability and thunderstorm potential in the atmosphere which is what these diagrams were initially developed for. Hence the term “Skew-T”.</a:t>
            </a:r>
          </a:p>
          <a:p>
            <a:pPr defTabSz="966064">
              <a:defRPr/>
            </a:pP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3</a:t>
            </a:fld>
            <a:endParaRPr lang="en-GB"/>
          </a:p>
        </p:txBody>
      </p:sp>
    </p:spTree>
    <p:extLst>
      <p:ext uri="{BB962C8B-B14F-4D97-AF65-F5344CB8AC3E}">
        <p14:creationId xmlns:p14="http://schemas.microsoft.com/office/powerpoint/2010/main" val="6594027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Previous </a:t>
            </a:r>
            <a:r>
              <a:rPr lang="en-GB" baseline="0" dirty="0" err="1" smtClean="0"/>
              <a:t>tephigram</a:t>
            </a:r>
            <a:r>
              <a:rPr lang="en-GB" baseline="0" dirty="0" smtClean="0"/>
              <a:t> from RASP.</a:t>
            </a:r>
          </a:p>
          <a:p>
            <a:endParaRPr lang="en-GB" baseline="0" dirty="0" smtClean="0"/>
          </a:p>
          <a:p>
            <a:r>
              <a:rPr lang="en-GB" baseline="0" dirty="0" smtClean="0"/>
              <a:t>This is a good thermal day.</a:t>
            </a:r>
          </a:p>
          <a:p>
            <a:endParaRPr lang="en-GB" baseline="0" dirty="0" smtClean="0"/>
          </a:p>
          <a:p>
            <a:r>
              <a:rPr lang="en-GB" baseline="0" dirty="0" smtClean="0"/>
              <a:t>No obvious cloud layers. Light winds. Freezing level at 4000’, -10C at ~8000’ </a:t>
            </a:r>
          </a:p>
          <a:p>
            <a:endParaRPr lang="en-GB" baseline="0" dirty="0" smtClean="0"/>
          </a:p>
          <a:p>
            <a:r>
              <a:rPr lang="en-GB" baseline="0" dirty="0" smtClean="0"/>
              <a:t>4 key things;</a:t>
            </a:r>
          </a:p>
          <a:p>
            <a:endParaRPr lang="en-GB" baseline="0" dirty="0" smtClean="0"/>
          </a:p>
          <a:p>
            <a:pPr marL="228600" indent="-228600">
              <a:buAutoNum type="arabicPeriod"/>
            </a:pPr>
            <a:r>
              <a:rPr lang="en-GB" baseline="0" dirty="0" smtClean="0"/>
              <a:t>A well-mixed layer low down. The air temp profile matches the DALR, this means that thermals will form and rise. RASP shows this as a dashed red line following the DALR line. The </a:t>
            </a:r>
            <a:r>
              <a:rPr lang="en-GB" u="sng" baseline="0" dirty="0" smtClean="0"/>
              <a:t>only</a:t>
            </a:r>
            <a:r>
              <a:rPr lang="en-GB" baseline="0" dirty="0" smtClean="0"/>
              <a:t> time you will have thermals is when the air temp profile upwards from the surface is like this.</a:t>
            </a:r>
          </a:p>
          <a:p>
            <a:pPr marL="228600" indent="-228600">
              <a:buAutoNum type="arabicPeriod"/>
            </a:pPr>
            <a:endParaRPr lang="en-GB"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GB" baseline="0" dirty="0" smtClean="0"/>
              <a:t>Just before the inversion it looks like the thermal cools to its dew-point – the dashed line shows a slight kink. This is good because it means thermals will be marked by cumulus clouds (yay!). In this example it’s not immediately clear if cloud will form – could be blue thermals. Cloud depth won’t be great as air is too stable above the inversion so unlikely to have showers.</a:t>
            </a:r>
          </a:p>
          <a:p>
            <a:pPr defTabSz="966064">
              <a:defRPr/>
            </a:pPr>
            <a:endParaRPr lang="en-GB" baseline="0" dirty="0" smtClean="0"/>
          </a:p>
          <a:p>
            <a:pPr defTabSz="966064">
              <a:defRPr/>
            </a:pPr>
            <a:r>
              <a:rPr lang="en-GB" baseline="0" dirty="0" smtClean="0"/>
              <a:t>3. An inversion (or isothermal layer, or stable layer) at a reasonable height. The air temperature line now crosses the DALR and SALR lines from left to right (so rising air will find itself surrounded by equally warm air at some point). This will stop the thermal and its cloud from developing too much (showers </a:t>
            </a:r>
            <a:r>
              <a:rPr lang="en-GB" baseline="0" dirty="0" err="1" smtClean="0"/>
              <a:t>etc</a:t>
            </a:r>
            <a:r>
              <a:rPr lang="en-GB" baseline="0" dirty="0" smtClean="0"/>
              <a:t>). Thermals stop at 8000’ around.</a:t>
            </a:r>
          </a:p>
          <a:p>
            <a:pPr defTabSz="966064">
              <a:defRPr/>
            </a:pPr>
            <a:endParaRPr lang="en-GB" baseline="0" dirty="0" smtClean="0"/>
          </a:p>
          <a:p>
            <a:pPr defTabSz="966064">
              <a:defRPr/>
            </a:pPr>
            <a:r>
              <a:rPr lang="en-GB" baseline="0" dirty="0" smtClean="0"/>
              <a:t>4. Dry and stable air above the inversion.  Spread-out will occur when a thermal/cumulus cloud stops rising at the inversion. The dry air above helps the cloud to disperse. The stable air puts a stop to any upper-level instability (towering cumulus, </a:t>
            </a:r>
            <a:r>
              <a:rPr lang="en-GB" baseline="0" dirty="0" err="1" smtClean="0"/>
              <a:t>etc</a:t>
            </a:r>
            <a:r>
              <a:rPr lang="en-GB" baseline="0" dirty="0" smtClean="0"/>
              <a:t>)</a:t>
            </a:r>
          </a:p>
          <a:p>
            <a:pPr defTabSz="966064">
              <a:defRPr/>
            </a:pPr>
            <a:endParaRPr lang="en-GB" baseline="0" dirty="0" smtClean="0"/>
          </a:p>
          <a:p>
            <a:pPr defTabSz="966064">
              <a:defRPr/>
            </a:pPr>
            <a:r>
              <a:rPr lang="en-GB" baseline="0" dirty="0" smtClean="0"/>
              <a:t>Features 1, 2, and 4 create a “wine-glass” shape (ignoring stuff high up)</a:t>
            </a:r>
          </a:p>
        </p:txBody>
      </p:sp>
      <p:sp>
        <p:nvSpPr>
          <p:cNvPr id="4" name="Slide Number Placeholder 3"/>
          <p:cNvSpPr>
            <a:spLocks noGrp="1"/>
          </p:cNvSpPr>
          <p:nvPr>
            <p:ph type="sldNum" sz="quarter" idx="10"/>
          </p:nvPr>
        </p:nvSpPr>
        <p:spPr/>
        <p:txBody>
          <a:bodyPr/>
          <a:lstStyle/>
          <a:p>
            <a:fld id="{3768A252-8D51-41EE-B05C-6869DC404E93}" type="slidenum">
              <a:rPr lang="en-GB" smtClean="0"/>
              <a:t>30</a:t>
            </a:fld>
            <a:endParaRPr lang="en-GB"/>
          </a:p>
        </p:txBody>
      </p:sp>
    </p:spTree>
    <p:extLst>
      <p:ext uri="{BB962C8B-B14F-4D97-AF65-F5344CB8AC3E}">
        <p14:creationId xmlns:p14="http://schemas.microsoft.com/office/powerpoint/2010/main" val="6594027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a:t>
            </a:r>
            <a:r>
              <a:rPr lang="en-GB" baseline="0" dirty="0" smtClean="0"/>
              <a:t> the stable layer any upward vertical movement by a parcel will result in it being surrounded by air which is warmer than it and vice versa. </a:t>
            </a:r>
          </a:p>
          <a:p>
            <a:endParaRPr lang="en-GB" baseline="0" dirty="0" smtClean="0"/>
          </a:p>
          <a:p>
            <a:r>
              <a:rPr lang="en-GB" baseline="0" dirty="0" smtClean="0"/>
              <a:t>Example shows clear air parcels moving up DALR lines but it also applies to cloudy parcels moving along SALR lines.</a:t>
            </a:r>
          </a:p>
          <a:p>
            <a:endParaRPr lang="en-GB" baseline="0" dirty="0" smtClean="0"/>
          </a:p>
          <a:p>
            <a:r>
              <a:rPr lang="en-GB" baseline="0" dirty="0" smtClean="0"/>
              <a:t>In clear air, all air temperature profiles are stable apart from one running parallel to the DALR lines. Also you cannot have the air temperature falling at a rate greater than the DALR</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31</a:t>
            </a:fld>
            <a:endParaRPr lang="en-GB"/>
          </a:p>
        </p:txBody>
      </p:sp>
    </p:spTree>
    <p:extLst>
      <p:ext uri="{BB962C8B-B14F-4D97-AF65-F5344CB8AC3E}">
        <p14:creationId xmlns:p14="http://schemas.microsoft.com/office/powerpoint/2010/main" val="18329350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height scale is exaggerated.</a:t>
            </a:r>
          </a:p>
          <a:p>
            <a:endParaRPr lang="en-GB" baseline="0" dirty="0" smtClean="0"/>
          </a:p>
          <a:p>
            <a:r>
              <a:rPr lang="en-GB" baseline="0" dirty="0" smtClean="0"/>
              <a:t> </a:t>
            </a:r>
            <a:r>
              <a:rPr lang="en-GB" dirty="0" smtClean="0"/>
              <a:t>Starting with a stable layer show by</a:t>
            </a:r>
            <a:r>
              <a:rPr lang="en-GB" baseline="0" dirty="0" smtClean="0"/>
              <a:t> the vertical meandering air temp line</a:t>
            </a:r>
            <a:r>
              <a:rPr lang="en-GB" dirty="0" smtClean="0"/>
              <a:t>, mechanical turbulence (aided in part by thermal turbulence) will move parcels</a:t>
            </a:r>
            <a:r>
              <a:rPr lang="en-GB" baseline="0" dirty="0" smtClean="0"/>
              <a:t> of air vertically. We can consider this movement to be rapid and therefore adiabatic. This means that a parcel, say, rising will cool as per the DALR lines (in dry air) will find itself in warmer air having been forced there mechanically and vice versa. These parcels will disperse (they are no longer adiabatic, etc.) and will effectively transport heat/energy through the well-mixed layer until it is all in equilibrium – i.e. at the same potential temperature.</a:t>
            </a:r>
          </a:p>
          <a:p>
            <a:endParaRPr lang="en-GB" baseline="0" dirty="0" smtClean="0"/>
          </a:p>
          <a:p>
            <a:r>
              <a:rPr lang="en-GB" baseline="0" dirty="0" smtClean="0"/>
              <a:t>A thermal is nature’s way of evening-out differences. Air near the ground gets warm and that heat/energy can/must be distributed through the atmosphere via a thermal. Easily done in a well-mixed layer which follows DALR lines.</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32</a:t>
            </a:fld>
            <a:endParaRPr lang="en-GB"/>
          </a:p>
        </p:txBody>
      </p:sp>
    </p:spTree>
    <p:extLst>
      <p:ext uri="{BB962C8B-B14F-4D97-AF65-F5344CB8AC3E}">
        <p14:creationId xmlns:p14="http://schemas.microsoft.com/office/powerpoint/2010/main" val="38416812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Quite common especially</a:t>
            </a:r>
            <a:r>
              <a:rPr lang="en-GB" baseline="0" dirty="0" smtClean="0"/>
              <a:t> following a cool, clear, still night (high pressure system). Overnight the ground cools through radiation into outer space (hence frost and dew) and air immediately above in contact with the ground cools as well, up to a depth of hundreds of feet. This blocks the development of thermals as they cannot rise past the inversion.</a:t>
            </a:r>
          </a:p>
          <a:p>
            <a:endParaRPr lang="en-GB" baseline="0" dirty="0" smtClean="0"/>
          </a:p>
          <a:p>
            <a:r>
              <a:rPr lang="en-GB" baseline="0" dirty="0" smtClean="0"/>
              <a:t>In the example above the air temp at the surface will have to rise to 20C before thermals get anywhere (trigger temp). Forecasters can estimate the time that this will happen from solar heating tables. The area between the air temp line and the trigger DALR line is a measure of the total energy required.</a:t>
            </a:r>
          </a:p>
          <a:p>
            <a:endParaRPr lang="en-GB" baseline="0" dirty="0" smtClean="0"/>
          </a:p>
        </p:txBody>
      </p:sp>
      <p:sp>
        <p:nvSpPr>
          <p:cNvPr id="4" name="Slide Number Placeholder 3"/>
          <p:cNvSpPr>
            <a:spLocks noGrp="1"/>
          </p:cNvSpPr>
          <p:nvPr>
            <p:ph type="sldNum" sz="quarter" idx="10"/>
          </p:nvPr>
        </p:nvSpPr>
        <p:spPr/>
        <p:txBody>
          <a:bodyPr/>
          <a:lstStyle/>
          <a:p>
            <a:fld id="{3768A252-8D51-41EE-B05C-6869DC404E93}" type="slidenum">
              <a:rPr lang="en-GB" smtClean="0"/>
              <a:t>33</a:t>
            </a:fld>
            <a:endParaRPr lang="en-GB"/>
          </a:p>
        </p:txBody>
      </p:sp>
    </p:spTree>
    <p:extLst>
      <p:ext uri="{BB962C8B-B14F-4D97-AF65-F5344CB8AC3E}">
        <p14:creationId xmlns:p14="http://schemas.microsoft.com/office/powerpoint/2010/main" val="6320916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a:t>
            </a:r>
            <a:r>
              <a:rPr lang="en-GB" baseline="0" dirty="0" smtClean="0"/>
              <a:t> </a:t>
            </a:r>
            <a:r>
              <a:rPr lang="en-GB" baseline="0" dirty="0" err="1" smtClean="0"/>
              <a:t>superadiabatic</a:t>
            </a:r>
            <a:r>
              <a:rPr lang="en-GB" baseline="0" dirty="0" smtClean="0"/>
              <a:t> layer is one where the air temp drops faster with height than the DALR.</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A rare and very unstable condition only found at ground level and can lead to dust devils or similar</a:t>
            </a:r>
            <a:endParaRPr lang="en-GB" dirty="0" smtClean="0"/>
          </a:p>
          <a:p>
            <a:endParaRPr lang="en-GB" baseline="0" dirty="0" smtClean="0"/>
          </a:p>
          <a:p>
            <a:r>
              <a:rPr lang="en-GB" baseline="0" dirty="0" smtClean="0"/>
              <a:t>Flat, featureless (low contrast) terrain, strong and even heating (sunshine) with no/few clouds, low wind. Typically seen in arid, desert or semi-desert areas (Australian outback, rural mid-west USA,..). Certainly not Scotland!</a:t>
            </a:r>
          </a:p>
          <a:p>
            <a:endParaRPr lang="en-GB" baseline="0" dirty="0" smtClean="0"/>
          </a:p>
        </p:txBody>
      </p:sp>
      <p:sp>
        <p:nvSpPr>
          <p:cNvPr id="4" name="Slide Number Placeholder 3"/>
          <p:cNvSpPr>
            <a:spLocks noGrp="1"/>
          </p:cNvSpPr>
          <p:nvPr>
            <p:ph type="sldNum" sz="quarter" idx="10"/>
          </p:nvPr>
        </p:nvSpPr>
        <p:spPr/>
        <p:txBody>
          <a:bodyPr/>
          <a:lstStyle/>
          <a:p>
            <a:fld id="{3768A252-8D51-41EE-B05C-6869DC404E93}" type="slidenum">
              <a:rPr lang="en-GB" smtClean="0"/>
              <a:t>34</a:t>
            </a:fld>
            <a:endParaRPr lang="en-GB"/>
          </a:p>
        </p:txBody>
      </p:sp>
    </p:spTree>
    <p:extLst>
      <p:ext uri="{BB962C8B-B14F-4D97-AF65-F5344CB8AC3E}">
        <p14:creationId xmlns:p14="http://schemas.microsoft.com/office/powerpoint/2010/main" val="6320916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May get wave if some of these factors are present.</a:t>
            </a:r>
          </a:p>
          <a:p>
            <a:endParaRPr lang="en-GB" dirty="0" smtClean="0"/>
          </a:p>
          <a:p>
            <a:r>
              <a:rPr lang="en-GB" dirty="0" smtClean="0"/>
              <a:t>Main difference between good wave and good thermal is </a:t>
            </a:r>
            <a:r>
              <a:rPr lang="en-GB" dirty="0" err="1" smtClean="0"/>
              <a:t>windspeed</a:t>
            </a:r>
            <a:r>
              <a:rPr lang="en-GB" dirty="0" smtClean="0"/>
              <a:t>. Can have both present – usually interfering with one another – result can be good or bad for soaring.</a:t>
            </a:r>
          </a:p>
          <a:p>
            <a:endParaRPr lang="en-GB" dirty="0" smtClean="0"/>
          </a:p>
          <a:p>
            <a:r>
              <a:rPr lang="en-GB" dirty="0" smtClean="0"/>
              <a:t>Stable –&gt; air temp line crosses DALR and SALR curves from left to right</a:t>
            </a:r>
            <a:r>
              <a:rPr lang="en-GB" baseline="0" dirty="0" smtClean="0"/>
              <a:t> (doesn’t matter higher up)</a:t>
            </a:r>
            <a:endParaRPr lang="en-GB" dirty="0" smtClean="0"/>
          </a:p>
          <a:p>
            <a:endParaRPr lang="en-GB" dirty="0" smtClean="0"/>
          </a:p>
          <a:p>
            <a:r>
              <a:rPr lang="en-GB" dirty="0" smtClean="0"/>
              <a:t>Isothermal layer or inversion at hill/ridge level not strictly necessary just air temp less than DALR. Guitar </a:t>
            </a:r>
            <a:r>
              <a:rPr lang="en-GB" dirty="0" err="1" smtClean="0"/>
              <a:t>anaolgy</a:t>
            </a:r>
            <a:r>
              <a:rPr lang="en-GB" dirty="0" smtClean="0"/>
              <a:t>!</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35</a:t>
            </a:fld>
            <a:endParaRPr lang="en-GB"/>
          </a:p>
        </p:txBody>
      </p:sp>
    </p:spTree>
    <p:extLst>
      <p:ext uri="{BB962C8B-B14F-4D97-AF65-F5344CB8AC3E}">
        <p14:creationId xmlns:p14="http://schemas.microsoft.com/office/powerpoint/2010/main" val="11724251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Looks sort of familiar – similar to a good thermal day</a:t>
            </a:r>
            <a:r>
              <a:rPr lang="en-GB" baseline="0" dirty="0" smtClean="0"/>
              <a:t> except we have wind</a:t>
            </a:r>
          </a:p>
          <a:p>
            <a:pPr defTabSz="966064">
              <a:defRPr/>
            </a:pPr>
            <a:endParaRPr lang="en-GB" dirty="0" smtClean="0"/>
          </a:p>
          <a:p>
            <a:pPr defTabSz="966064">
              <a:defRPr/>
            </a:pPr>
            <a:r>
              <a:rPr lang="en-GB" dirty="0" smtClean="0"/>
              <a:t>Stable atmosphere</a:t>
            </a:r>
            <a:r>
              <a:rPr lang="en-GB" baseline="0" dirty="0" smtClean="0"/>
              <a:t> – temperature line cuts across dry (DALR) and wet (SALR) lines from left to right as we move up the diagram</a:t>
            </a:r>
            <a:endParaRPr lang="en-GB" dirty="0" smtClean="0"/>
          </a:p>
          <a:p>
            <a:endParaRPr lang="en-GB" baseline="0" dirty="0" smtClean="0"/>
          </a:p>
          <a:p>
            <a:pPr marL="241516" marR="0" indent="-241516" algn="l" defTabSz="914400" rtl="0" eaLnBrk="1" fontAlgn="auto" latinLnBrk="0" hangingPunct="1">
              <a:lnSpc>
                <a:spcPct val="100000"/>
              </a:lnSpc>
              <a:spcBef>
                <a:spcPts val="0"/>
              </a:spcBef>
              <a:spcAft>
                <a:spcPts val="0"/>
              </a:spcAft>
              <a:buClrTx/>
              <a:buSzTx/>
              <a:buFontTx/>
              <a:buAutoNum type="arabicPeriod"/>
              <a:tabLst/>
              <a:defRPr/>
            </a:pPr>
            <a:r>
              <a:rPr lang="en-GB" baseline="0" dirty="0" smtClean="0"/>
              <a:t>A favourable wind profile – winds above 15kts in lower layers, gradually increasing with height, blowing across upwind wave triggers, </a:t>
            </a:r>
          </a:p>
          <a:p>
            <a:pPr marL="241516" marR="0" indent="-241516" algn="l" defTabSz="914400" rtl="0" eaLnBrk="1" fontAlgn="auto" latinLnBrk="0" hangingPunct="1">
              <a:lnSpc>
                <a:spcPct val="100000"/>
              </a:lnSpc>
              <a:spcBef>
                <a:spcPts val="0"/>
              </a:spcBef>
              <a:spcAft>
                <a:spcPts val="0"/>
              </a:spcAft>
              <a:buClrTx/>
              <a:buSzTx/>
              <a:buFontTx/>
              <a:buAutoNum type="arabicPeriod"/>
              <a:tabLst/>
              <a:defRPr/>
            </a:pPr>
            <a:r>
              <a:rPr lang="en-GB" baseline="0" dirty="0" smtClean="0"/>
              <a:t>Reasonably constant direction with height (or direction changes a little (&lt;30 degrees) and gradually). At </a:t>
            </a:r>
            <a:r>
              <a:rPr lang="en-GB" baseline="0" dirty="0" err="1" smtClean="0"/>
              <a:t>Portmoak</a:t>
            </a:r>
            <a:r>
              <a:rPr lang="en-GB" baseline="0" dirty="0" smtClean="0"/>
              <a:t> classic wave days are W to NNW wind directions.</a:t>
            </a:r>
          </a:p>
          <a:p>
            <a:pPr marL="241516" marR="0" indent="-241516" algn="l" defTabSz="914400" rtl="0" eaLnBrk="1" fontAlgn="auto" latinLnBrk="0" hangingPunct="1">
              <a:lnSpc>
                <a:spcPct val="100000"/>
              </a:lnSpc>
              <a:spcBef>
                <a:spcPts val="0"/>
              </a:spcBef>
              <a:spcAft>
                <a:spcPts val="0"/>
              </a:spcAft>
              <a:buClrTx/>
              <a:buSzTx/>
              <a:buFontTx/>
              <a:buAutoNum type="arabicPeriod"/>
              <a:tabLst/>
              <a:defRPr/>
            </a:pPr>
            <a:r>
              <a:rPr lang="en-GB" baseline="0" dirty="0" smtClean="0"/>
              <a:t>Inversion – a strongly stable layer at the mountain/ridge height!</a:t>
            </a:r>
          </a:p>
          <a:p>
            <a:pPr marL="241516" indent="-241516">
              <a:buAutoNum type="arabicPeriod"/>
            </a:pPr>
            <a:r>
              <a:rPr lang="en-GB" baseline="0" dirty="0" smtClean="0"/>
              <a:t>Stable surface layers – limited convection to disrupt low-level flow</a:t>
            </a:r>
          </a:p>
          <a:p>
            <a:pPr marL="241516" indent="-241516">
              <a:buAutoNum type="arabicPeriod"/>
            </a:pPr>
            <a:r>
              <a:rPr lang="en-GB" baseline="0" dirty="0" smtClean="0"/>
              <a:t>Dry air limits the amount of cloud created by the wave</a:t>
            </a:r>
          </a:p>
          <a:p>
            <a:pPr marL="241516" indent="-241516">
              <a:buAutoNum type="arabicPeriod"/>
            </a:pPr>
            <a:r>
              <a:rPr lang="en-GB" baseline="0" dirty="0" smtClean="0"/>
              <a:t>Stable layer above the inversion again to suppress convection (especially being kicked off by the wave)</a:t>
            </a:r>
          </a:p>
          <a:p>
            <a:pPr marL="241516" indent="-241516">
              <a:buAutoNum type="arabicPeriod"/>
            </a:pPr>
            <a:endParaRPr lang="en-GB" baseline="0" dirty="0" smtClean="0"/>
          </a:p>
          <a:p>
            <a:r>
              <a:rPr lang="en-GB" baseline="0" dirty="0" smtClean="0"/>
              <a:t>You can get wave any day the wind is blowing strong enough from pretty much any direction (e.g. </a:t>
            </a:r>
            <a:r>
              <a:rPr lang="en-GB" baseline="0" dirty="0" err="1" smtClean="0"/>
              <a:t>E’ly</a:t>
            </a:r>
            <a:r>
              <a:rPr lang="en-GB" baseline="0" dirty="0" smtClean="0"/>
              <a:t> wave at </a:t>
            </a:r>
            <a:r>
              <a:rPr lang="en-GB" baseline="0" dirty="0" err="1" smtClean="0"/>
              <a:t>Portmoak</a:t>
            </a:r>
            <a:r>
              <a:rPr lang="en-GB" baseline="0" dirty="0" smtClean="0"/>
              <a:t>) as the atmosphere is </a:t>
            </a:r>
            <a:r>
              <a:rPr lang="en-GB" u="sng" baseline="0" dirty="0" smtClean="0"/>
              <a:t>generally</a:t>
            </a:r>
            <a:r>
              <a:rPr lang="en-GB" baseline="0" dirty="0" smtClean="0"/>
              <a:t> stable anyway.</a:t>
            </a: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3768A252-8D51-41EE-B05C-6869DC404E93}" type="slidenum">
              <a:rPr lang="en-GB" smtClean="0"/>
              <a:t>36</a:t>
            </a:fld>
            <a:endParaRPr lang="en-GB"/>
          </a:p>
        </p:txBody>
      </p:sp>
    </p:spTree>
    <p:extLst>
      <p:ext uri="{BB962C8B-B14F-4D97-AF65-F5344CB8AC3E}">
        <p14:creationId xmlns:p14="http://schemas.microsoft.com/office/powerpoint/2010/main" val="11063828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all familiar with waves breaking on a beach. These waves break because,</a:t>
            </a:r>
            <a:r>
              <a:rPr lang="en-GB" baseline="0" dirty="0" smtClean="0"/>
              <a:t> as they move into shallow water the base of the wave experiences drag from the seabed and starts to slow up. The crest of the wave carries on, moves ahead of the wave base and so breaks.</a:t>
            </a:r>
          </a:p>
          <a:p>
            <a:endParaRPr lang="en-GB" baseline="0" dirty="0" smtClean="0"/>
          </a:p>
          <a:p>
            <a:r>
              <a:rPr lang="en-GB" dirty="0" smtClean="0"/>
              <a:t>The mountain waves we soar are stationary (sort of!) over the ground</a:t>
            </a:r>
            <a:r>
              <a:rPr lang="en-GB" baseline="0" dirty="0" smtClean="0"/>
              <a:t> however they are travelling upwind through the air – they travel at the same speed as the wind so appear stationary. Think of them as large ripples in a stream. Normally the </a:t>
            </a:r>
            <a:r>
              <a:rPr lang="en-GB" baseline="0" dirty="0" err="1" smtClean="0"/>
              <a:t>windspeed</a:t>
            </a:r>
            <a:r>
              <a:rPr lang="en-GB" baseline="0" dirty="0" smtClean="0"/>
              <a:t> and wave speed are matched – otherwise we wouldn’t see them as the waves would travel upwind or downwind(!). Like the waves on a beach, if the upper </a:t>
            </a:r>
            <a:r>
              <a:rPr lang="en-GB" baseline="0" dirty="0" err="1" smtClean="0"/>
              <a:t>windspeed</a:t>
            </a:r>
            <a:r>
              <a:rPr lang="en-GB" baseline="0" dirty="0" smtClean="0"/>
              <a:t> drops off with height the wave crest may move forward and break violently. The reality is more complex than this but this is a basic explanation of breaking mountain waves.</a:t>
            </a:r>
          </a:p>
          <a:p>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37</a:t>
            </a:fld>
            <a:endParaRPr lang="en-GB"/>
          </a:p>
        </p:txBody>
      </p:sp>
    </p:spTree>
    <p:extLst>
      <p:ext uri="{BB962C8B-B14F-4D97-AF65-F5344CB8AC3E}">
        <p14:creationId xmlns:p14="http://schemas.microsoft.com/office/powerpoint/2010/main" val="6827122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38</a:t>
            </a:fld>
            <a:endParaRPr lang="en-GB"/>
          </a:p>
        </p:txBody>
      </p:sp>
    </p:spTree>
    <p:extLst>
      <p:ext uri="{BB962C8B-B14F-4D97-AF65-F5344CB8AC3E}">
        <p14:creationId xmlns:p14="http://schemas.microsoft.com/office/powerpoint/2010/main" val="682712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Need to identify these curves on the </a:t>
            </a:r>
            <a:r>
              <a:rPr lang="en-GB" dirty="0" err="1" smtClean="0"/>
              <a:t>tephigram</a:t>
            </a:r>
            <a:r>
              <a:rPr lang="en-GB" dirty="0" smtClean="0"/>
              <a:t> – these are the DALR curves. They show how clear rising air</a:t>
            </a:r>
            <a:r>
              <a:rPr lang="en-GB" baseline="0" dirty="0" smtClean="0"/>
              <a:t> cools. </a:t>
            </a:r>
            <a:r>
              <a:rPr lang="en-GB" dirty="0" smtClean="0"/>
              <a:t>Not going to use them just yet.</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4</a:t>
            </a:fld>
            <a:endParaRPr lang="en-GB"/>
          </a:p>
        </p:txBody>
      </p:sp>
    </p:spTree>
    <p:extLst>
      <p:ext uri="{BB962C8B-B14F-4D97-AF65-F5344CB8AC3E}">
        <p14:creationId xmlns:p14="http://schemas.microsoft.com/office/powerpoint/2010/main" val="682712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Used in clouds</a:t>
            </a:r>
            <a:r>
              <a:rPr lang="en-GB" baseline="0" dirty="0" smtClean="0"/>
              <a:t> – different curves are needed because of the pronounced effect that water, as it condenses, has on the way air cools as it rises.</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5</a:t>
            </a:fld>
            <a:endParaRPr lang="en-GB"/>
          </a:p>
        </p:txBody>
      </p:sp>
    </p:spTree>
    <p:extLst>
      <p:ext uri="{BB962C8B-B14F-4D97-AF65-F5344CB8AC3E}">
        <p14:creationId xmlns:p14="http://schemas.microsoft.com/office/powerpoint/2010/main" val="682712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dirty="0" smtClean="0"/>
              <a:t>A stable system is one which;</a:t>
            </a:r>
          </a:p>
          <a:p>
            <a:pPr lvl="1"/>
            <a:r>
              <a:rPr lang="en-GB" sz="1200" dirty="0" smtClean="0"/>
              <a:t>Remains unchanging with time and/or</a:t>
            </a:r>
          </a:p>
          <a:p>
            <a:pPr lvl="1"/>
            <a:r>
              <a:rPr lang="en-GB" sz="1200" dirty="0" smtClean="0"/>
              <a:t>Resists being changed and/or</a:t>
            </a:r>
          </a:p>
          <a:p>
            <a:pPr lvl="1"/>
            <a:r>
              <a:rPr lang="en-GB" sz="1200" dirty="0" smtClean="0"/>
              <a:t>If disturbed returns to its initial state or position</a:t>
            </a:r>
          </a:p>
          <a:p>
            <a:endParaRPr lang="en-GB" dirty="0" smtClean="0"/>
          </a:p>
          <a:p>
            <a:r>
              <a:rPr lang="en-GB" dirty="0" smtClean="0"/>
              <a:t>A pendulum being an obvious case of a stable system. Interestingly if it is put in motion is stays in motion for a long time as it tries to lose energy and return to its stable low-energy state. A guitar string is another example.</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 parcel of air is a small</a:t>
            </a:r>
            <a:r>
              <a:rPr lang="en-GB" baseline="0" dirty="0" smtClean="0"/>
              <a:t> discrete volume of air which is free to expand/compress according to the ambient pressure. It does not mix with the surrounding air nor receive or transfer heat to the surrounding air.</a:t>
            </a:r>
            <a:endParaRPr lang="en-GB" dirty="0" smtClean="0"/>
          </a:p>
          <a:p>
            <a:endParaRPr lang="en-GB" dirty="0" smtClean="0"/>
          </a:p>
          <a:p>
            <a:pPr>
              <a:buFont typeface="Wingdings" panose="05000000000000000000" pitchFamily="2" charset="2"/>
              <a:buNone/>
            </a:pPr>
            <a:r>
              <a:rPr lang="en-GB" dirty="0" smtClean="0"/>
              <a:t>The atmosphere is generally stable. Unstable bits are thunderstorms,</a:t>
            </a:r>
            <a:r>
              <a:rPr lang="en-GB" baseline="0" dirty="0" smtClean="0"/>
              <a:t> showers, low pressure systems, hurricanes.</a:t>
            </a:r>
            <a:endParaRPr lang="en-GB" dirty="0" smtClean="0"/>
          </a:p>
          <a:p>
            <a:pPr>
              <a:buFont typeface="Wingdings" panose="05000000000000000000" pitchFamily="2" charset="2"/>
              <a:buNone/>
            </a:pPr>
            <a:endParaRPr lang="en-GB" dirty="0" smtClean="0"/>
          </a:p>
          <a:p>
            <a:pPr>
              <a:buFont typeface="Wingdings" panose="05000000000000000000" pitchFamily="2" charset="2"/>
              <a:buNone/>
            </a:pPr>
            <a:r>
              <a:rPr lang="en-GB" dirty="0" smtClean="0"/>
              <a:t>A lee wave system needs the air to be stable so that it can “bounce up and down”</a:t>
            </a:r>
          </a:p>
          <a:p>
            <a:pPr>
              <a:buFont typeface="Wingdings" panose="05000000000000000000" pitchFamily="2" charset="2"/>
              <a:buNone/>
            </a:pPr>
            <a:endParaRPr lang="en-GB" dirty="0" smtClean="0"/>
          </a:p>
          <a:p>
            <a:pPr>
              <a:buFont typeface="Wingdings" panose="05000000000000000000" pitchFamily="2" charset="2"/>
              <a:buNone/>
            </a:pPr>
            <a:r>
              <a:rPr lang="en-GB" dirty="0" smtClean="0"/>
              <a:t>But thermals need a layer of nearly unstable air so they can persist. Too much instability leads to showers/thunderstorms</a:t>
            </a:r>
          </a:p>
          <a:p>
            <a:endParaRPr lang="en-GB"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6</a:t>
            </a:fld>
            <a:endParaRPr lang="en-GB"/>
          </a:p>
        </p:txBody>
      </p:sp>
    </p:spTree>
    <p:extLst>
      <p:ext uri="{BB962C8B-B14F-4D97-AF65-F5344CB8AC3E}">
        <p14:creationId xmlns:p14="http://schemas.microsoft.com/office/powerpoint/2010/main" val="46940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a stable layer.</a:t>
            </a:r>
          </a:p>
          <a:p>
            <a:endParaRPr lang="en-GB" dirty="0" smtClean="0"/>
          </a:p>
          <a:p>
            <a:r>
              <a:rPr lang="en-GB" dirty="0" smtClean="0"/>
              <a:t>The air temp line is leaning to the right a bit – as you go up the line its temperature</a:t>
            </a:r>
            <a:r>
              <a:rPr lang="en-GB" baseline="0" dirty="0" smtClean="0"/>
              <a:t> is not falling as fast as if it would if it was leaning to the left.</a:t>
            </a:r>
            <a:endParaRPr lang="en-GB" dirty="0" smtClean="0"/>
          </a:p>
          <a:p>
            <a:endParaRPr lang="en-GB" dirty="0" smtClean="0"/>
          </a:p>
          <a:p>
            <a:r>
              <a:rPr lang="en-GB" dirty="0" smtClean="0"/>
              <a:t>The air temperature line is also more vertical and right-leaning</a:t>
            </a:r>
            <a:r>
              <a:rPr lang="en-GB" baseline="0" dirty="0" smtClean="0"/>
              <a:t> than the DALR and SALR lines in the background. </a:t>
            </a:r>
          </a:p>
          <a:p>
            <a:endParaRPr lang="en-GB" baseline="0" dirty="0" smtClean="0"/>
          </a:p>
          <a:p>
            <a:r>
              <a:rPr lang="en-GB" baseline="0" dirty="0" smtClean="0"/>
              <a:t>As you ascend the air temp line crosses the DALR and SALR lines from left to right. This is a stable region. Why? Find out in part 2.</a:t>
            </a:r>
          </a:p>
          <a:p>
            <a:endParaRPr lang="en-GB" baseline="0" dirty="0" smtClean="0"/>
          </a:p>
          <a:p>
            <a:r>
              <a:rPr lang="en-GB" baseline="0" dirty="0" smtClean="0"/>
              <a:t>At the base and the top the air temperature lines follow either the DALR and SALR respectively these are on the border of being unstable. In the low layer this allows thermals to form and rise.</a:t>
            </a:r>
            <a:endParaRPr lang="en-GB" dirty="0" smtClean="0"/>
          </a:p>
          <a:p>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7</a:t>
            </a:fld>
            <a:endParaRPr lang="en-GB"/>
          </a:p>
        </p:txBody>
      </p:sp>
    </p:spTree>
    <p:extLst>
      <p:ext uri="{BB962C8B-B14F-4D97-AF65-F5344CB8AC3E}">
        <p14:creationId xmlns:p14="http://schemas.microsoft.com/office/powerpoint/2010/main" val="457823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Doesn’t require much of a temperature increase to create</a:t>
            </a:r>
            <a:r>
              <a:rPr lang="en-GB" baseline="0" dirty="0" smtClean="0"/>
              <a:t> thermal. </a:t>
            </a:r>
          </a:p>
          <a:p>
            <a:endParaRPr lang="en-GB" baseline="0" dirty="0" smtClean="0"/>
          </a:p>
          <a:p>
            <a:r>
              <a:rPr lang="en-GB" baseline="0" dirty="0" smtClean="0"/>
              <a:t>Stable layer stops unstable convection – showers, etc.</a:t>
            </a:r>
          </a:p>
          <a:p>
            <a:endParaRPr lang="en-GB" baseline="0" dirty="0" smtClean="0"/>
          </a:p>
          <a:p>
            <a:r>
              <a:rPr lang="en-GB" baseline="0" dirty="0" smtClean="0"/>
              <a:t>Need thermal activity to start early and finish late</a:t>
            </a:r>
          </a:p>
          <a:p>
            <a:endParaRPr lang="en-GB" baseline="0" dirty="0" smtClean="0"/>
          </a:p>
          <a:p>
            <a:r>
              <a:rPr lang="en-GB" baseline="0" dirty="0" smtClean="0"/>
              <a:t>Cloud base (saturation point) must be below the point where dry line hits air temp and inversion or stable layer</a:t>
            </a:r>
            <a:endParaRPr lang="en-GB" dirty="0"/>
          </a:p>
        </p:txBody>
      </p:sp>
      <p:sp>
        <p:nvSpPr>
          <p:cNvPr id="4" name="Slide Number Placeholder 3"/>
          <p:cNvSpPr>
            <a:spLocks noGrp="1"/>
          </p:cNvSpPr>
          <p:nvPr>
            <p:ph type="sldNum" sz="quarter" idx="10"/>
          </p:nvPr>
        </p:nvSpPr>
        <p:spPr/>
        <p:txBody>
          <a:bodyPr/>
          <a:lstStyle/>
          <a:p>
            <a:fld id="{3768A252-8D51-41EE-B05C-6869DC404E93}" type="slidenum">
              <a:rPr lang="en-GB" smtClean="0"/>
              <a:t>8</a:t>
            </a:fld>
            <a:endParaRPr lang="en-GB"/>
          </a:p>
        </p:txBody>
      </p:sp>
    </p:spTree>
    <p:extLst>
      <p:ext uri="{BB962C8B-B14F-4D97-AF65-F5344CB8AC3E}">
        <p14:creationId xmlns:p14="http://schemas.microsoft.com/office/powerpoint/2010/main" val="13776297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Previous </a:t>
            </a:r>
            <a:r>
              <a:rPr lang="en-GB" baseline="0" dirty="0" err="1" smtClean="0"/>
              <a:t>tephigram</a:t>
            </a:r>
            <a:r>
              <a:rPr lang="en-GB" baseline="0" dirty="0" smtClean="0"/>
              <a:t> from RASP.</a:t>
            </a:r>
          </a:p>
          <a:p>
            <a:endParaRPr lang="en-GB" baseline="0" dirty="0" smtClean="0"/>
          </a:p>
          <a:p>
            <a:r>
              <a:rPr lang="en-GB" baseline="0" dirty="0" smtClean="0"/>
              <a:t>This is a good thermal day.</a:t>
            </a:r>
          </a:p>
          <a:p>
            <a:endParaRPr lang="en-GB" baseline="0" dirty="0" smtClean="0"/>
          </a:p>
          <a:p>
            <a:r>
              <a:rPr lang="en-GB" baseline="0" dirty="0" smtClean="0"/>
              <a:t>No obvious cloud layers. Light winds. Freezing level at 4000’, -10C at ~8000’ </a:t>
            </a:r>
          </a:p>
          <a:p>
            <a:endParaRPr lang="en-GB" baseline="0" dirty="0" smtClean="0"/>
          </a:p>
          <a:p>
            <a:r>
              <a:rPr lang="en-GB" baseline="0" dirty="0" smtClean="0"/>
              <a:t>4 key things;</a:t>
            </a:r>
          </a:p>
          <a:p>
            <a:endParaRPr lang="en-GB" baseline="0" dirty="0" smtClean="0"/>
          </a:p>
          <a:p>
            <a:pPr marL="228600" indent="-228600">
              <a:buAutoNum type="arabicPeriod"/>
            </a:pPr>
            <a:r>
              <a:rPr lang="en-GB" baseline="0" dirty="0" smtClean="0"/>
              <a:t>A well-mixed layer low down. The air temp profile matches the DALR, this means that thermals will form and rise. RASP shows this as a dashed red line following the DALR line. The </a:t>
            </a:r>
            <a:r>
              <a:rPr lang="en-GB" u="sng" baseline="0" dirty="0" smtClean="0"/>
              <a:t>only</a:t>
            </a:r>
            <a:r>
              <a:rPr lang="en-GB" baseline="0" dirty="0" smtClean="0"/>
              <a:t> time you will have thermals is when the air temp profile upwards from the surface is like this.</a:t>
            </a:r>
          </a:p>
          <a:p>
            <a:pPr marL="228600" indent="-228600">
              <a:buAutoNum type="arabicPeriod"/>
            </a:pPr>
            <a:endParaRPr lang="en-GB"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GB" baseline="0" dirty="0" smtClean="0"/>
              <a:t>Just before the inversion it looks like the thermal cools to its dew-point – the dashed line shows a slight kink. This is good because it means thermals will be marked by cumulus clouds (yay!). In this example it’s not immediately clear if cloud will form – could be blue thermals. Cloud depth won’t be great as air is too stable above the inversion so unlikely to have showers.</a:t>
            </a:r>
          </a:p>
          <a:p>
            <a:pPr defTabSz="966064">
              <a:defRPr/>
            </a:pPr>
            <a:endParaRPr lang="en-GB" baseline="0" dirty="0" smtClean="0"/>
          </a:p>
          <a:p>
            <a:pPr defTabSz="966064">
              <a:defRPr/>
            </a:pPr>
            <a:r>
              <a:rPr lang="en-GB" baseline="0" dirty="0" smtClean="0"/>
              <a:t>3. An inversion (or isothermal layer, or stable layer) at a reasonable height. The air temperature line now crosses the DALR and SALR lines from left to right (so rising air will find itself surrounded by equally warm air at some point). This will stop the thermal and its cloud from developing too much (showers </a:t>
            </a:r>
            <a:r>
              <a:rPr lang="en-GB" baseline="0" dirty="0" err="1" smtClean="0"/>
              <a:t>etc</a:t>
            </a:r>
            <a:r>
              <a:rPr lang="en-GB" baseline="0" dirty="0" smtClean="0"/>
              <a:t>). Thermals stop at 8000’ around.</a:t>
            </a:r>
          </a:p>
          <a:p>
            <a:pPr defTabSz="966064">
              <a:defRPr/>
            </a:pPr>
            <a:endParaRPr lang="en-GB" baseline="0" dirty="0" smtClean="0"/>
          </a:p>
          <a:p>
            <a:pPr defTabSz="966064">
              <a:defRPr/>
            </a:pPr>
            <a:r>
              <a:rPr lang="en-GB" baseline="0" dirty="0" smtClean="0"/>
              <a:t>4. Dry and stable air above the inversion.  Spread-out will occur when a thermal/cumulus cloud stops rising at the inversion. The dry air above helps the cloud to disperse. The stable air puts a stop to any upper-level instability (towering cumulus, </a:t>
            </a:r>
            <a:r>
              <a:rPr lang="en-GB" baseline="0" dirty="0" err="1" smtClean="0"/>
              <a:t>etc</a:t>
            </a:r>
            <a:r>
              <a:rPr lang="en-GB" baseline="0" dirty="0" smtClean="0"/>
              <a:t>)</a:t>
            </a:r>
          </a:p>
          <a:p>
            <a:pPr defTabSz="966064">
              <a:defRPr/>
            </a:pPr>
            <a:endParaRPr lang="en-GB" baseline="0" dirty="0" smtClean="0"/>
          </a:p>
          <a:p>
            <a:pPr defTabSz="966064">
              <a:defRPr/>
            </a:pPr>
            <a:r>
              <a:rPr lang="en-GB" baseline="0" dirty="0" smtClean="0"/>
              <a:t>Features 1, 2, and 4 create a “wine-glass” shape (ignoring stuff high up)</a:t>
            </a:r>
          </a:p>
        </p:txBody>
      </p:sp>
      <p:sp>
        <p:nvSpPr>
          <p:cNvPr id="4" name="Slide Number Placeholder 3"/>
          <p:cNvSpPr>
            <a:spLocks noGrp="1"/>
          </p:cNvSpPr>
          <p:nvPr>
            <p:ph type="sldNum" sz="quarter" idx="10"/>
          </p:nvPr>
        </p:nvSpPr>
        <p:spPr/>
        <p:txBody>
          <a:bodyPr/>
          <a:lstStyle/>
          <a:p>
            <a:fld id="{3768A252-8D51-41EE-B05C-6869DC404E93}" type="slidenum">
              <a:rPr lang="en-GB" smtClean="0"/>
              <a:t>9</a:t>
            </a:fld>
            <a:endParaRPr lang="en-GB"/>
          </a:p>
        </p:txBody>
      </p:sp>
    </p:spTree>
    <p:extLst>
      <p:ext uri="{BB962C8B-B14F-4D97-AF65-F5344CB8AC3E}">
        <p14:creationId xmlns:p14="http://schemas.microsoft.com/office/powerpoint/2010/main" val="659402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81E19E9-408F-4FF5-A344-356C51412193}" type="datetimeFigureOut">
              <a:rPr lang="en-GB" smtClean="0"/>
              <a:t>23/12/2020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57B9CD-0E36-4BC2-BE8B-A83ECF9A7A36}" type="slidenum">
              <a:rPr lang="en-GB" smtClean="0"/>
              <a:t>‹#›</a:t>
            </a:fld>
            <a:endParaRPr lang="en-GB"/>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E19E9-408F-4FF5-A344-356C51412193}" type="datetimeFigureOut">
              <a:rPr lang="en-GB" smtClean="0"/>
              <a:t>23/12/2020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57B9CD-0E36-4BC2-BE8B-A83ECF9A7A3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1E19E9-408F-4FF5-A344-356C51412193}" type="datetimeFigureOut">
              <a:rPr lang="en-GB" smtClean="0"/>
              <a:t>23/12/2020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57B9CD-0E36-4BC2-BE8B-A83ECF9A7A3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E19E9-408F-4FF5-A344-356C51412193}" type="datetimeFigureOut">
              <a:rPr lang="en-GB" smtClean="0"/>
              <a:t>23/12/2020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57B9CD-0E36-4BC2-BE8B-A83ECF9A7A3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1E19E9-408F-4FF5-A344-356C51412193}" type="datetimeFigureOut">
              <a:rPr lang="en-GB" smtClean="0"/>
              <a:t>23/12/2020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57B9CD-0E36-4BC2-BE8B-A83ECF9A7A36}" type="slidenum">
              <a:rPr lang="en-GB" smtClean="0"/>
              <a:t>‹#›</a:t>
            </a:fld>
            <a:endParaRPr lang="en-GB"/>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1E19E9-408F-4FF5-A344-356C51412193}" type="datetimeFigureOut">
              <a:rPr lang="en-GB" smtClean="0"/>
              <a:t>23/12/2020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57B9CD-0E36-4BC2-BE8B-A83ECF9A7A36}"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1E19E9-408F-4FF5-A344-356C51412193}" type="datetimeFigureOut">
              <a:rPr lang="en-GB" smtClean="0"/>
              <a:t>23/12/2020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C57B9CD-0E36-4BC2-BE8B-A83ECF9A7A36}" type="slidenum">
              <a:rPr lang="en-GB" smtClean="0"/>
              <a:t>‹#›</a:t>
            </a:fld>
            <a:endParaRPr lang="en-GB"/>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1E19E9-408F-4FF5-A344-356C51412193}" type="datetimeFigureOut">
              <a:rPr lang="en-GB" smtClean="0"/>
              <a:t>23/12/2020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C57B9CD-0E36-4BC2-BE8B-A83ECF9A7A3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1E19E9-408F-4FF5-A344-356C51412193}" type="datetimeFigureOut">
              <a:rPr lang="en-GB" smtClean="0"/>
              <a:t>23/12/2020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C57B9CD-0E36-4BC2-BE8B-A83ECF9A7A3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1E19E9-408F-4FF5-A344-356C51412193}" type="datetimeFigureOut">
              <a:rPr lang="en-GB" smtClean="0"/>
              <a:t>23/12/2020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57B9CD-0E36-4BC2-BE8B-A83ECF9A7A36}" type="slidenum">
              <a:rPr lang="en-GB" smtClean="0"/>
              <a:t>‹#›</a:t>
            </a:fld>
            <a:endParaRPr lang="en-GB"/>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1E19E9-408F-4FF5-A344-356C51412193}" type="datetimeFigureOut">
              <a:rPr lang="en-GB" smtClean="0"/>
              <a:t>23/12/2020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57B9CD-0E36-4BC2-BE8B-A83ECF9A7A36}"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81E19E9-408F-4FF5-A344-356C51412193}" type="datetimeFigureOut">
              <a:rPr lang="en-GB" smtClean="0"/>
              <a:t>23/12/2020</a:t>
            </a:fld>
            <a:endParaRPr lang="en-GB"/>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GB"/>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C57B9CD-0E36-4BC2-BE8B-A83ECF9A7A3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9552" y="2420888"/>
            <a:ext cx="8208912" cy="208823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n-GB" sz="5400" cap="all" dirty="0" err="1" smtClean="0">
                <a:solidFill>
                  <a:srgbClr val="D2533C"/>
                </a:solidFill>
              </a:rPr>
              <a:t>Tephigrams</a:t>
            </a:r>
            <a:endParaRPr lang="en-GB" sz="5400" cap="all" dirty="0" smtClean="0">
              <a:solidFill>
                <a:srgbClr val="D2533C"/>
              </a:solidFill>
            </a:endParaRPr>
          </a:p>
          <a:p>
            <a:pPr algn="ctr"/>
            <a:r>
              <a:rPr lang="en-GB" sz="3100" cap="all" dirty="0" smtClean="0">
                <a:solidFill>
                  <a:srgbClr val="D2533C"/>
                </a:solidFill>
              </a:rPr>
              <a:t>how </a:t>
            </a:r>
            <a:r>
              <a:rPr lang="en-GB" sz="3100" cap="all" dirty="0">
                <a:solidFill>
                  <a:srgbClr val="D2533C"/>
                </a:solidFill>
              </a:rPr>
              <a:t>to spot a good soaring </a:t>
            </a:r>
            <a:r>
              <a:rPr lang="en-GB" sz="3100" cap="all" dirty="0" smtClean="0">
                <a:solidFill>
                  <a:srgbClr val="D2533C"/>
                </a:solidFill>
              </a:rPr>
              <a:t>day </a:t>
            </a:r>
          </a:p>
          <a:p>
            <a:pPr algn="ctr"/>
            <a:r>
              <a:rPr lang="en-GB" sz="3100" cap="all" dirty="0" smtClean="0">
                <a:solidFill>
                  <a:srgbClr val="D2533C"/>
                </a:solidFill>
              </a:rPr>
              <a:t>(</a:t>
            </a:r>
            <a:r>
              <a:rPr lang="en-GB" sz="3100" dirty="0" smtClean="0">
                <a:solidFill>
                  <a:srgbClr val="D2533C"/>
                </a:solidFill>
              </a:rPr>
              <a:t>part</a:t>
            </a:r>
            <a:r>
              <a:rPr lang="en-GB" sz="3100" cap="all" dirty="0" smtClean="0">
                <a:solidFill>
                  <a:srgbClr val="D2533C"/>
                </a:solidFill>
              </a:rPr>
              <a:t> 2)</a:t>
            </a:r>
            <a:endParaRPr lang="en-GB" sz="2800"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1514" y="836713"/>
            <a:ext cx="2820366" cy="1360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95766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60648"/>
            <a:ext cx="8229600" cy="1143000"/>
          </a:xfrm>
        </p:spPr>
        <p:txBody>
          <a:bodyPr>
            <a:normAutofit/>
          </a:bodyPr>
          <a:lstStyle/>
          <a:p>
            <a:r>
              <a:rPr lang="en-GB" dirty="0" err="1" smtClean="0"/>
              <a:t>Tephigrams</a:t>
            </a:r>
            <a:r>
              <a:rPr lang="en-GB" dirty="0" smtClean="0"/>
              <a:t> - a good wave day</a:t>
            </a:r>
            <a:endParaRPr lang="en-GB" dirty="0"/>
          </a:p>
        </p:txBody>
      </p:sp>
      <p:sp>
        <p:nvSpPr>
          <p:cNvPr id="2" name="Content Placeholder 1"/>
          <p:cNvSpPr>
            <a:spLocks noGrp="1"/>
          </p:cNvSpPr>
          <p:nvPr>
            <p:ph idx="1"/>
          </p:nvPr>
        </p:nvSpPr>
        <p:spPr>
          <a:xfrm>
            <a:off x="457200" y="1481328"/>
            <a:ext cx="8229600" cy="4900000"/>
          </a:xfrm>
        </p:spPr>
        <p:txBody>
          <a:bodyPr>
            <a:normAutofit/>
          </a:bodyPr>
          <a:lstStyle/>
          <a:p>
            <a:pPr marL="457200" indent="-457200">
              <a:buClrTx/>
              <a:buFont typeface="+mj-lt"/>
              <a:buAutoNum type="arabicPeriod"/>
            </a:pPr>
            <a:r>
              <a:rPr lang="en-GB" dirty="0"/>
              <a:t>W</a:t>
            </a:r>
            <a:r>
              <a:rPr lang="en-GB" dirty="0" smtClean="0"/>
              <a:t>ind speed &gt; 10-15kts at hill tops (~3-4000’) and gradually increasing with height</a:t>
            </a:r>
          </a:p>
          <a:p>
            <a:pPr lvl="2">
              <a:buClrTx/>
            </a:pPr>
            <a:r>
              <a:rPr lang="en-GB" dirty="0" smtClean="0"/>
              <a:t>Not too windy at cruising level (&lt;50kts)</a:t>
            </a:r>
          </a:p>
          <a:p>
            <a:pPr marL="457200" indent="-457200">
              <a:buClrTx/>
              <a:buFont typeface="+mj-lt"/>
              <a:buAutoNum type="arabicPeriod"/>
            </a:pPr>
            <a:r>
              <a:rPr lang="en-GB" dirty="0"/>
              <a:t>W</a:t>
            </a:r>
            <a:r>
              <a:rPr lang="en-GB" dirty="0" smtClean="0"/>
              <a:t>ind direction relatively constant with height and from SW to N (at </a:t>
            </a:r>
            <a:r>
              <a:rPr lang="en-GB" dirty="0" err="1" smtClean="0"/>
              <a:t>Portmoak</a:t>
            </a:r>
            <a:r>
              <a:rPr lang="en-GB" dirty="0" smtClean="0"/>
              <a:t>)</a:t>
            </a:r>
          </a:p>
          <a:p>
            <a:pPr marL="457200" indent="-457200">
              <a:buClrTx/>
              <a:buFont typeface="+mj-lt"/>
              <a:buAutoNum type="arabicPeriod"/>
            </a:pPr>
            <a:r>
              <a:rPr lang="en-GB" dirty="0"/>
              <a:t>I</a:t>
            </a:r>
            <a:r>
              <a:rPr lang="en-GB" dirty="0" smtClean="0"/>
              <a:t>nversion or isothermal layer present at height of hill tops/ridges</a:t>
            </a:r>
          </a:p>
          <a:p>
            <a:pPr marL="457200" indent="-457200">
              <a:buClrTx/>
              <a:buFont typeface="+mj-lt"/>
              <a:buAutoNum type="arabicPeriod"/>
            </a:pPr>
            <a:r>
              <a:rPr lang="en-GB" u="sng" dirty="0" smtClean="0"/>
              <a:t>Stable</a:t>
            </a:r>
            <a:r>
              <a:rPr lang="en-GB" dirty="0" smtClean="0"/>
              <a:t>, relatively dry air above and below the inversion</a:t>
            </a:r>
          </a:p>
          <a:p>
            <a:pPr lvl="2">
              <a:buClrTx/>
            </a:pPr>
            <a:r>
              <a:rPr lang="en-GB" dirty="0"/>
              <a:t>t</a:t>
            </a:r>
            <a:r>
              <a:rPr lang="en-GB" dirty="0" smtClean="0"/>
              <a:t>oo dry – blue wave</a:t>
            </a:r>
          </a:p>
          <a:p>
            <a:pPr lvl="2">
              <a:buClrTx/>
            </a:pPr>
            <a:r>
              <a:rPr lang="en-GB" dirty="0"/>
              <a:t>t</a:t>
            </a:r>
            <a:r>
              <a:rPr lang="en-GB" dirty="0" smtClean="0"/>
              <a:t>oo moist – cloud filled (and possibly convective/conditionally unstable)</a:t>
            </a:r>
          </a:p>
        </p:txBody>
      </p:sp>
    </p:spTree>
    <p:extLst>
      <p:ext uri="{BB962C8B-B14F-4D97-AF65-F5344CB8AC3E}">
        <p14:creationId xmlns:p14="http://schemas.microsoft.com/office/powerpoint/2010/main" val="3079539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err="1" smtClean="0"/>
              <a:t>Tephigrams</a:t>
            </a:r>
            <a:r>
              <a:rPr lang="en-GB" dirty="0" smtClean="0"/>
              <a:t> – a good wave day</a:t>
            </a:r>
            <a:endParaRPr lang="en-GB" dirty="0"/>
          </a:p>
        </p:txBody>
      </p:sp>
      <p:pic>
        <p:nvPicPr>
          <p:cNvPr id="2050" name="Picture 2" descr="C:\Users\Phil\Desktop\wave tpgram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100" y="1516817"/>
            <a:ext cx="5450187" cy="534118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67544" y="5435932"/>
            <a:ext cx="1152627" cy="369332"/>
          </a:xfrm>
          <a:prstGeom prst="rect">
            <a:avLst/>
          </a:prstGeom>
          <a:noFill/>
        </p:spPr>
        <p:txBody>
          <a:bodyPr wrap="square" rtlCol="0">
            <a:spAutoFit/>
          </a:bodyPr>
          <a:lstStyle/>
          <a:p>
            <a:r>
              <a:rPr lang="en-GB" dirty="0"/>
              <a:t>5</a:t>
            </a:r>
            <a:r>
              <a:rPr lang="en-GB" dirty="0" smtClean="0"/>
              <a:t>.Dry air</a:t>
            </a:r>
            <a:endParaRPr lang="en-GB" dirty="0"/>
          </a:p>
        </p:txBody>
      </p:sp>
      <p:sp>
        <p:nvSpPr>
          <p:cNvPr id="5" name="Oval 4"/>
          <p:cNvSpPr/>
          <p:nvPr/>
        </p:nvSpPr>
        <p:spPr>
          <a:xfrm>
            <a:off x="2483768" y="5183614"/>
            <a:ext cx="1595385" cy="83767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148064" y="5723964"/>
            <a:ext cx="1656184" cy="369332"/>
          </a:xfrm>
          <a:prstGeom prst="rect">
            <a:avLst/>
          </a:prstGeom>
          <a:noFill/>
        </p:spPr>
        <p:txBody>
          <a:bodyPr wrap="square" rtlCol="0">
            <a:spAutoFit/>
          </a:bodyPr>
          <a:lstStyle/>
          <a:p>
            <a:r>
              <a:rPr lang="en-GB" dirty="0"/>
              <a:t>3</a:t>
            </a:r>
            <a:r>
              <a:rPr lang="en-GB" dirty="0" smtClean="0"/>
              <a:t>.Inversion</a:t>
            </a:r>
            <a:endParaRPr lang="en-GB" dirty="0"/>
          </a:p>
        </p:txBody>
      </p:sp>
      <p:sp>
        <p:nvSpPr>
          <p:cNvPr id="7" name="TextBox 6"/>
          <p:cNvSpPr txBox="1"/>
          <p:nvPr/>
        </p:nvSpPr>
        <p:spPr>
          <a:xfrm>
            <a:off x="107504" y="6011996"/>
            <a:ext cx="1606597" cy="369332"/>
          </a:xfrm>
          <a:prstGeom prst="rect">
            <a:avLst/>
          </a:prstGeom>
          <a:noFill/>
        </p:spPr>
        <p:txBody>
          <a:bodyPr wrap="square" rtlCol="0">
            <a:spAutoFit/>
          </a:bodyPr>
          <a:lstStyle/>
          <a:p>
            <a:r>
              <a:rPr lang="en-GB" dirty="0" smtClean="0"/>
              <a:t>4.Stable layer</a:t>
            </a:r>
            <a:endParaRPr lang="en-GB" dirty="0"/>
          </a:p>
        </p:txBody>
      </p:sp>
      <p:cxnSp>
        <p:nvCxnSpPr>
          <p:cNvPr id="8" name="Straight Arrow Connector 7"/>
          <p:cNvCxnSpPr/>
          <p:nvPr/>
        </p:nvCxnSpPr>
        <p:spPr>
          <a:xfrm flipH="1">
            <a:off x="4067944" y="5877272"/>
            <a:ext cx="108012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866501" y="4581128"/>
            <a:ext cx="2084491"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714101" y="6165304"/>
            <a:ext cx="2236891"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020272" y="4509120"/>
            <a:ext cx="1800200" cy="646331"/>
          </a:xfrm>
          <a:prstGeom prst="rect">
            <a:avLst/>
          </a:prstGeom>
          <a:noFill/>
        </p:spPr>
        <p:txBody>
          <a:bodyPr wrap="square" rtlCol="0">
            <a:spAutoFit/>
          </a:bodyPr>
          <a:lstStyle/>
          <a:p>
            <a:r>
              <a:rPr lang="en-GB" dirty="0" smtClean="0"/>
              <a:t>1&amp;2. Wind Profile</a:t>
            </a:r>
            <a:endParaRPr lang="en-GB" dirty="0"/>
          </a:p>
        </p:txBody>
      </p:sp>
      <p:cxnSp>
        <p:nvCxnSpPr>
          <p:cNvPr id="21" name="Straight Arrow Connector 20"/>
          <p:cNvCxnSpPr/>
          <p:nvPr/>
        </p:nvCxnSpPr>
        <p:spPr>
          <a:xfrm flipH="1">
            <a:off x="6480212" y="4693786"/>
            <a:ext cx="54006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59904" y="4365104"/>
            <a:ext cx="1606597" cy="369332"/>
          </a:xfrm>
          <a:prstGeom prst="rect">
            <a:avLst/>
          </a:prstGeom>
          <a:noFill/>
        </p:spPr>
        <p:txBody>
          <a:bodyPr wrap="square" rtlCol="0">
            <a:spAutoFit/>
          </a:bodyPr>
          <a:lstStyle/>
          <a:p>
            <a:r>
              <a:rPr lang="en-GB" dirty="0"/>
              <a:t>6</a:t>
            </a:r>
            <a:r>
              <a:rPr lang="en-GB" dirty="0" smtClean="0"/>
              <a:t>.Stable layer</a:t>
            </a:r>
            <a:endParaRPr lang="en-GB" dirty="0"/>
          </a:p>
        </p:txBody>
      </p:sp>
      <p:cxnSp>
        <p:nvCxnSpPr>
          <p:cNvPr id="24" name="Straight Arrow Connector 23"/>
          <p:cNvCxnSpPr>
            <a:stCxn id="4" idx="3"/>
          </p:cNvCxnSpPr>
          <p:nvPr/>
        </p:nvCxnSpPr>
        <p:spPr>
          <a:xfrm>
            <a:off x="1620171" y="5620598"/>
            <a:ext cx="863597"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23230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Tephigrams</a:t>
            </a:r>
            <a:endParaRPr lang="en-GB" dirty="0"/>
          </a:p>
        </p:txBody>
      </p:sp>
      <p:sp>
        <p:nvSpPr>
          <p:cNvPr id="3" name="Content Placeholder 2"/>
          <p:cNvSpPr>
            <a:spLocks noGrp="1"/>
          </p:cNvSpPr>
          <p:nvPr>
            <p:ph idx="1"/>
          </p:nvPr>
        </p:nvSpPr>
        <p:spPr>
          <a:xfrm>
            <a:off x="971600" y="2924944"/>
            <a:ext cx="7283152" cy="1224136"/>
          </a:xfrm>
        </p:spPr>
        <p:txBody>
          <a:bodyPr>
            <a:normAutofit fontScale="55000" lnSpcReduction="20000"/>
          </a:bodyPr>
          <a:lstStyle/>
          <a:p>
            <a:endParaRPr lang="en-GB" dirty="0" smtClean="0"/>
          </a:p>
          <a:p>
            <a:endParaRPr lang="en-GB" dirty="0"/>
          </a:p>
          <a:p>
            <a:endParaRPr lang="en-GB" dirty="0" smtClean="0"/>
          </a:p>
          <a:p>
            <a:pPr marL="0" indent="0" algn="ctr">
              <a:buNone/>
            </a:pPr>
            <a:r>
              <a:rPr lang="en-GB" sz="6400" dirty="0" smtClean="0"/>
              <a:t>ANY QUESTIONS SO FAR?</a:t>
            </a:r>
            <a:endParaRPr lang="en-GB" sz="6400" dirty="0"/>
          </a:p>
        </p:txBody>
      </p:sp>
    </p:spTree>
    <p:extLst>
      <p:ext uri="{BB962C8B-B14F-4D97-AF65-F5344CB8AC3E}">
        <p14:creationId xmlns:p14="http://schemas.microsoft.com/office/powerpoint/2010/main" val="2677066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Tephigrams</a:t>
            </a:r>
            <a:r>
              <a:rPr lang="en-GB" dirty="0"/>
              <a:t> – the calculating curves</a:t>
            </a:r>
          </a:p>
        </p:txBody>
      </p:sp>
      <p:sp>
        <p:nvSpPr>
          <p:cNvPr id="3" name="Content Placeholder 2"/>
          <p:cNvSpPr>
            <a:spLocks noGrp="1"/>
          </p:cNvSpPr>
          <p:nvPr>
            <p:ph idx="1"/>
          </p:nvPr>
        </p:nvSpPr>
        <p:spPr/>
        <p:txBody>
          <a:bodyPr/>
          <a:lstStyle/>
          <a:p>
            <a:pPr marL="0" indent="0">
              <a:buNone/>
            </a:pPr>
            <a:r>
              <a:rPr lang="en-GB" dirty="0" smtClean="0"/>
              <a:t>Just what are we calculating??</a:t>
            </a:r>
          </a:p>
          <a:p>
            <a:pPr marL="0" indent="0">
              <a:buNone/>
            </a:pPr>
            <a:endParaRPr lang="en-GB" dirty="0" smtClean="0"/>
          </a:p>
          <a:p>
            <a:pPr>
              <a:buFont typeface="Wingdings" panose="05000000000000000000" pitchFamily="2" charset="2"/>
              <a:buChar char="Ø"/>
            </a:pPr>
            <a:r>
              <a:rPr lang="en-GB" dirty="0" smtClean="0"/>
              <a:t>Will </a:t>
            </a:r>
            <a:r>
              <a:rPr lang="en-GB" dirty="0"/>
              <a:t>there be any </a:t>
            </a:r>
            <a:r>
              <a:rPr lang="en-GB" dirty="0" smtClean="0"/>
              <a:t>thermals?</a:t>
            </a:r>
          </a:p>
          <a:p>
            <a:pPr>
              <a:buFont typeface="Wingdings" panose="05000000000000000000" pitchFamily="2" charset="2"/>
              <a:buChar char="Ø"/>
            </a:pPr>
            <a:r>
              <a:rPr lang="en-GB" dirty="0" smtClean="0"/>
              <a:t>How high will they rise?</a:t>
            </a:r>
          </a:p>
          <a:p>
            <a:pPr>
              <a:buFont typeface="Wingdings" panose="05000000000000000000" pitchFamily="2" charset="2"/>
              <a:buChar char="Ø"/>
            </a:pPr>
            <a:r>
              <a:rPr lang="en-GB" dirty="0" smtClean="0"/>
              <a:t>Will it form a cumulus cloud or will the thermals be blue?</a:t>
            </a:r>
          </a:p>
          <a:p>
            <a:pPr>
              <a:buFont typeface="Wingdings" panose="05000000000000000000" pitchFamily="2" charset="2"/>
              <a:buChar char="Ø"/>
            </a:pPr>
            <a:r>
              <a:rPr lang="en-GB" dirty="0" smtClean="0"/>
              <a:t>What will the cloud base be? </a:t>
            </a:r>
          </a:p>
          <a:p>
            <a:pPr>
              <a:buFont typeface="Wingdings" panose="05000000000000000000" pitchFamily="2" charset="2"/>
              <a:buChar char="Ø"/>
            </a:pPr>
            <a:r>
              <a:rPr lang="en-GB" dirty="0" smtClean="0"/>
              <a:t>Where is the top of the cloud?</a:t>
            </a:r>
          </a:p>
          <a:p>
            <a:pPr>
              <a:buFont typeface="Wingdings" panose="05000000000000000000" pitchFamily="2" charset="2"/>
              <a:buChar char="Ø"/>
            </a:pPr>
            <a:r>
              <a:rPr lang="en-GB" dirty="0" smtClean="0"/>
              <a:t>Is there a risk of spread-out?</a:t>
            </a:r>
          </a:p>
          <a:p>
            <a:pPr>
              <a:buFont typeface="Wingdings" panose="05000000000000000000" pitchFamily="2" charset="2"/>
              <a:buChar char="Ø"/>
            </a:pPr>
            <a:r>
              <a:rPr lang="en-GB" dirty="0" smtClean="0"/>
              <a:t>Is there a risk of showers?</a:t>
            </a:r>
          </a:p>
          <a:p>
            <a:pPr>
              <a:buFont typeface="Wingdings" panose="05000000000000000000" pitchFamily="2" charset="2"/>
              <a:buChar char="Ø"/>
            </a:pPr>
            <a:r>
              <a:rPr lang="en-GB" dirty="0" smtClean="0"/>
              <a:t>(Will there be breaking wave?)</a:t>
            </a:r>
          </a:p>
          <a:p>
            <a:endParaRPr lang="en-GB" dirty="0"/>
          </a:p>
          <a:p>
            <a:endParaRPr lang="en-GB" dirty="0"/>
          </a:p>
        </p:txBody>
      </p:sp>
    </p:spTree>
    <p:extLst>
      <p:ext uri="{BB962C8B-B14F-4D97-AF65-F5344CB8AC3E}">
        <p14:creationId xmlns:p14="http://schemas.microsoft.com/office/powerpoint/2010/main" val="1137387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Tephigrams</a:t>
            </a:r>
            <a:r>
              <a:rPr lang="en-GB" dirty="0" smtClean="0"/>
              <a:t> – a few terms</a:t>
            </a:r>
            <a:endParaRPr lang="en-GB" dirty="0"/>
          </a:p>
        </p:txBody>
      </p:sp>
      <p:sp>
        <p:nvSpPr>
          <p:cNvPr id="3" name="Content Placeholder 2"/>
          <p:cNvSpPr>
            <a:spLocks noGrp="1"/>
          </p:cNvSpPr>
          <p:nvPr>
            <p:ph idx="1"/>
          </p:nvPr>
        </p:nvSpPr>
        <p:spPr>
          <a:xfrm>
            <a:off x="457200" y="1412776"/>
            <a:ext cx="8229600" cy="5257800"/>
          </a:xfrm>
        </p:spPr>
        <p:txBody>
          <a:bodyPr>
            <a:normAutofit/>
          </a:bodyPr>
          <a:lstStyle/>
          <a:p>
            <a:pPr>
              <a:buFont typeface="Wingdings" panose="05000000000000000000" pitchFamily="2" charset="2"/>
              <a:buChar char="Ø"/>
            </a:pPr>
            <a:r>
              <a:rPr lang="en-GB" sz="2000" u="sng" dirty="0" smtClean="0"/>
              <a:t>Dry</a:t>
            </a:r>
            <a:r>
              <a:rPr lang="en-GB" sz="2000" dirty="0" smtClean="0"/>
              <a:t> air means air with no liquid water droplets (mist, fog, cloud). It does contain water vapour but </a:t>
            </a:r>
            <a:r>
              <a:rPr lang="en-GB" sz="2000" u="sng" dirty="0" smtClean="0"/>
              <a:t>the air is clear</a:t>
            </a:r>
            <a:r>
              <a:rPr lang="en-GB" sz="2000" dirty="0" smtClean="0"/>
              <a:t>. Its temperature must be greater than its </a:t>
            </a:r>
            <a:r>
              <a:rPr lang="en-GB" sz="2000" dirty="0" err="1" smtClean="0"/>
              <a:t>dewpoint</a:t>
            </a:r>
            <a:r>
              <a:rPr lang="en-GB" sz="2000" dirty="0" smtClean="0"/>
              <a:t>.</a:t>
            </a:r>
          </a:p>
          <a:p>
            <a:pPr>
              <a:buFont typeface="Wingdings" panose="05000000000000000000" pitchFamily="2" charset="2"/>
              <a:buChar char="Ø"/>
            </a:pPr>
            <a:endParaRPr lang="en-GB" sz="2000" dirty="0" smtClean="0"/>
          </a:p>
          <a:p>
            <a:pPr>
              <a:buFont typeface="Wingdings" panose="05000000000000000000" pitchFamily="2" charset="2"/>
              <a:buChar char="Ø"/>
            </a:pPr>
            <a:r>
              <a:rPr lang="en-GB" sz="2000" u="sng" dirty="0" smtClean="0"/>
              <a:t>Saturated</a:t>
            </a:r>
            <a:r>
              <a:rPr lang="en-GB" sz="2000" dirty="0" smtClean="0"/>
              <a:t> air contains microscopic liquid water droplets i.e. </a:t>
            </a:r>
            <a:r>
              <a:rPr lang="en-GB" sz="2000" u="sng" dirty="0" smtClean="0"/>
              <a:t>it is cloud!</a:t>
            </a:r>
            <a:r>
              <a:rPr lang="en-GB" sz="2000" dirty="0" smtClean="0"/>
              <a:t> This air must be at its </a:t>
            </a:r>
            <a:r>
              <a:rPr lang="en-GB" sz="2000" dirty="0" err="1" smtClean="0"/>
              <a:t>dewpoint</a:t>
            </a:r>
            <a:r>
              <a:rPr lang="en-GB" sz="2000" dirty="0" smtClean="0"/>
              <a:t> temperature.</a:t>
            </a:r>
          </a:p>
          <a:p>
            <a:pPr>
              <a:buFont typeface="Wingdings" panose="05000000000000000000" pitchFamily="2" charset="2"/>
              <a:buChar char="Ø"/>
            </a:pPr>
            <a:endParaRPr lang="en-GB" sz="2000" dirty="0"/>
          </a:p>
          <a:p>
            <a:pPr>
              <a:buFont typeface="Wingdings" panose="05000000000000000000" pitchFamily="2" charset="2"/>
              <a:buChar char="Ø"/>
            </a:pPr>
            <a:r>
              <a:rPr lang="en-GB" sz="2000" dirty="0" smtClean="0"/>
              <a:t>A </a:t>
            </a:r>
            <a:r>
              <a:rPr lang="en-GB" sz="2000" u="sng" dirty="0" smtClean="0"/>
              <a:t>parcel</a:t>
            </a:r>
            <a:r>
              <a:rPr lang="en-GB" sz="2000" dirty="0" smtClean="0"/>
              <a:t> of air is a hypothetical, small volume of air which does not mix or interact with the surrounding air. </a:t>
            </a:r>
            <a:endParaRPr lang="en-GB" sz="2000" dirty="0"/>
          </a:p>
          <a:p>
            <a:pPr>
              <a:buFont typeface="Wingdings" panose="05000000000000000000" pitchFamily="2" charset="2"/>
              <a:buChar char="Ø"/>
            </a:pPr>
            <a:endParaRPr lang="en-GB" sz="2000" dirty="0" smtClean="0"/>
          </a:p>
          <a:p>
            <a:pPr>
              <a:buFont typeface="Wingdings" panose="05000000000000000000" pitchFamily="2" charset="2"/>
              <a:buChar char="Ø"/>
            </a:pPr>
            <a:r>
              <a:rPr lang="en-GB" sz="2000" dirty="0" smtClean="0"/>
              <a:t>As this parcel of air rises it will expand </a:t>
            </a:r>
            <a:r>
              <a:rPr lang="en-GB" sz="2000" dirty="0"/>
              <a:t>and </a:t>
            </a:r>
            <a:r>
              <a:rPr lang="en-GB" sz="2000" dirty="0" smtClean="0"/>
              <a:t>it will cool of its own accord. </a:t>
            </a:r>
          </a:p>
          <a:p>
            <a:pPr lvl="1">
              <a:buFont typeface="Wingdings" panose="05000000000000000000" pitchFamily="2" charset="2"/>
              <a:buChar char="Ø"/>
            </a:pPr>
            <a:r>
              <a:rPr lang="en-GB" sz="1600" dirty="0" smtClean="0"/>
              <a:t>It </a:t>
            </a:r>
            <a:r>
              <a:rPr lang="en-GB" sz="1600" dirty="0"/>
              <a:t>does not gain or lose heat </a:t>
            </a:r>
            <a:r>
              <a:rPr lang="en-GB" sz="1600" dirty="0" smtClean="0"/>
              <a:t>from/to </a:t>
            </a:r>
            <a:r>
              <a:rPr lang="en-GB" sz="1600" dirty="0"/>
              <a:t>the surrounding </a:t>
            </a:r>
            <a:r>
              <a:rPr lang="en-GB" sz="1600" dirty="0" smtClean="0"/>
              <a:t>air and it does not mix with the surrounding air. This is called an </a:t>
            </a:r>
            <a:r>
              <a:rPr lang="en-GB" sz="1600" u="sng" dirty="0" smtClean="0"/>
              <a:t>adiabatic</a:t>
            </a:r>
            <a:r>
              <a:rPr lang="en-GB" sz="1600" dirty="0" smtClean="0"/>
              <a:t> process.</a:t>
            </a:r>
          </a:p>
          <a:p>
            <a:pPr lvl="1">
              <a:buFont typeface="Wingdings" panose="05000000000000000000" pitchFamily="2" charset="2"/>
              <a:buChar char="Ø"/>
            </a:pPr>
            <a:r>
              <a:rPr lang="en-GB" sz="1600" dirty="0" smtClean="0"/>
              <a:t>The cooling is caused by expansion alone. </a:t>
            </a:r>
          </a:p>
          <a:p>
            <a:pPr lvl="1">
              <a:buFont typeface="Wingdings" panose="05000000000000000000" pitchFamily="2" charset="2"/>
              <a:buChar char="Ø"/>
            </a:pPr>
            <a:r>
              <a:rPr lang="en-GB" sz="1600" dirty="0" smtClean="0"/>
              <a:t>A </a:t>
            </a:r>
            <a:r>
              <a:rPr lang="en-GB" sz="1600" dirty="0"/>
              <a:t>thermal acts (almost) like a </a:t>
            </a:r>
            <a:r>
              <a:rPr lang="en-GB" sz="1600" dirty="0" smtClean="0"/>
              <a:t>parcel of air.</a:t>
            </a:r>
            <a:endParaRPr lang="en-GB" sz="1600" dirty="0"/>
          </a:p>
          <a:p>
            <a:endParaRPr lang="en-GB" sz="2000" dirty="0" smtClean="0"/>
          </a:p>
          <a:p>
            <a:pPr marL="0" indent="0">
              <a:buNone/>
            </a:pPr>
            <a:endParaRPr lang="en-GB" dirty="0"/>
          </a:p>
        </p:txBody>
      </p:sp>
    </p:spTree>
    <p:extLst>
      <p:ext uri="{BB962C8B-B14F-4D97-AF65-F5344CB8AC3E}">
        <p14:creationId xmlns:p14="http://schemas.microsoft.com/office/powerpoint/2010/main" val="28896842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err="1" smtClean="0"/>
              <a:t>Tephigrams</a:t>
            </a:r>
            <a:r>
              <a:rPr lang="en-GB" dirty="0" smtClean="0"/>
              <a:t> – the calculating curves</a:t>
            </a:r>
            <a:endParaRPr lang="en-GB" dirty="0"/>
          </a:p>
        </p:txBody>
      </p:sp>
      <p:sp>
        <p:nvSpPr>
          <p:cNvPr id="2" name="Content Placeholder 1"/>
          <p:cNvSpPr>
            <a:spLocks noGrp="1"/>
          </p:cNvSpPr>
          <p:nvPr>
            <p:ph idx="1"/>
          </p:nvPr>
        </p:nvSpPr>
        <p:spPr>
          <a:xfrm>
            <a:off x="457200" y="1481328"/>
            <a:ext cx="8229600" cy="4900000"/>
          </a:xfrm>
        </p:spPr>
        <p:txBody>
          <a:bodyPr>
            <a:normAutofit lnSpcReduction="10000"/>
          </a:bodyPr>
          <a:lstStyle/>
          <a:p>
            <a:pPr marL="109728" indent="0">
              <a:buNone/>
            </a:pPr>
            <a:r>
              <a:rPr lang="en-GB" dirty="0" smtClean="0"/>
              <a:t>Three calculating curves;</a:t>
            </a:r>
          </a:p>
          <a:p>
            <a:pPr marL="109728" indent="0">
              <a:buNone/>
            </a:pPr>
            <a:endParaRPr lang="en-GB" dirty="0"/>
          </a:p>
          <a:p>
            <a:pPr marL="457200" indent="-457200">
              <a:buClrTx/>
              <a:buFont typeface="+mj-lt"/>
              <a:buAutoNum type="arabicPeriod"/>
            </a:pPr>
            <a:r>
              <a:rPr lang="en-GB" dirty="0" smtClean="0"/>
              <a:t>DALR – dry adiabatic lapse rate curves</a:t>
            </a:r>
          </a:p>
          <a:p>
            <a:pPr marL="548640" lvl="2" indent="0">
              <a:buNone/>
            </a:pPr>
            <a:r>
              <a:rPr lang="en-GB" sz="2000" dirty="0" smtClean="0"/>
              <a:t>used to calculate the temperature of a parcel of </a:t>
            </a:r>
            <a:r>
              <a:rPr lang="en-GB" sz="2000" u="sng" dirty="0" smtClean="0"/>
              <a:t>dry air</a:t>
            </a:r>
            <a:r>
              <a:rPr lang="en-GB" sz="2000" dirty="0" smtClean="0"/>
              <a:t> (clear air which is above its dew point) as it rises through the atmosphere</a:t>
            </a:r>
          </a:p>
          <a:p>
            <a:pPr lvl="1"/>
            <a:endParaRPr lang="en-GB" dirty="0" smtClean="0"/>
          </a:p>
          <a:p>
            <a:pPr marL="457200" indent="-457200">
              <a:buClrTx/>
              <a:buFont typeface="+mj-lt"/>
              <a:buAutoNum type="arabicPeriod"/>
            </a:pPr>
            <a:r>
              <a:rPr lang="en-GB" dirty="0" smtClean="0"/>
              <a:t>SALR – saturated adiabatic lapse rate curves</a:t>
            </a:r>
          </a:p>
          <a:p>
            <a:pPr marL="548640" lvl="2" indent="0">
              <a:buNone/>
            </a:pPr>
            <a:r>
              <a:rPr lang="en-GB" sz="2000" dirty="0" smtClean="0"/>
              <a:t>used </a:t>
            </a:r>
            <a:r>
              <a:rPr lang="en-GB" sz="2000" dirty="0"/>
              <a:t>to calculate the temperature of a parcel of </a:t>
            </a:r>
            <a:r>
              <a:rPr lang="en-GB" sz="2000" u="sng" dirty="0" smtClean="0"/>
              <a:t>saturated </a:t>
            </a:r>
            <a:r>
              <a:rPr lang="en-GB" sz="2000" u="sng" dirty="0"/>
              <a:t>air</a:t>
            </a:r>
            <a:r>
              <a:rPr lang="en-GB" sz="2000" dirty="0"/>
              <a:t> </a:t>
            </a:r>
            <a:r>
              <a:rPr lang="en-GB" sz="2000" dirty="0" smtClean="0"/>
              <a:t>(air at its dew point – which is cloud!) as </a:t>
            </a:r>
            <a:r>
              <a:rPr lang="en-GB" sz="2000" dirty="0"/>
              <a:t>it rises through the </a:t>
            </a:r>
            <a:r>
              <a:rPr lang="en-GB" sz="2000" dirty="0" smtClean="0"/>
              <a:t>atmosphere</a:t>
            </a:r>
          </a:p>
          <a:p>
            <a:pPr lvl="1"/>
            <a:endParaRPr lang="en-GB" dirty="0" smtClean="0"/>
          </a:p>
          <a:p>
            <a:pPr marL="457200" indent="-457200">
              <a:buClrTx/>
              <a:buFont typeface="+mj-lt"/>
              <a:buAutoNum type="arabicPeriod"/>
            </a:pPr>
            <a:r>
              <a:rPr lang="en-GB" dirty="0" smtClean="0"/>
              <a:t>Mixing ratio lines (amount of water vapour in the air)</a:t>
            </a:r>
          </a:p>
          <a:p>
            <a:pPr marL="548640" lvl="2" indent="0">
              <a:buNone/>
            </a:pPr>
            <a:r>
              <a:rPr lang="en-GB" sz="2000" dirty="0"/>
              <a:t>u</a:t>
            </a:r>
            <a:r>
              <a:rPr lang="en-GB" sz="2000" dirty="0" smtClean="0"/>
              <a:t>sed to calculate the dew point of a parcel of dry air as it rises through the atmosphere and </a:t>
            </a:r>
            <a:r>
              <a:rPr lang="en-GB" sz="2000" u="sng" dirty="0" smtClean="0"/>
              <a:t>indicates the point at which the SALR lines are to be used</a:t>
            </a:r>
          </a:p>
          <a:p>
            <a:endParaRPr lang="en-GB" dirty="0" smtClean="0"/>
          </a:p>
          <a:p>
            <a:pPr marL="109728" indent="0">
              <a:buNone/>
            </a:pPr>
            <a:endParaRPr lang="en-GB" dirty="0" smtClean="0"/>
          </a:p>
          <a:p>
            <a:endParaRPr lang="en-GB" dirty="0" smtClean="0"/>
          </a:p>
        </p:txBody>
      </p:sp>
    </p:spTree>
    <p:extLst>
      <p:ext uri="{BB962C8B-B14F-4D97-AF65-F5344CB8AC3E}">
        <p14:creationId xmlns:p14="http://schemas.microsoft.com/office/powerpoint/2010/main" val="2255197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err="1" smtClean="0"/>
              <a:t>Tephigrams</a:t>
            </a:r>
            <a:r>
              <a:rPr lang="en-GB" dirty="0" smtClean="0"/>
              <a:t> – the calculating curves</a:t>
            </a:r>
            <a:endParaRPr lang="en-GB" dirty="0"/>
          </a:p>
        </p:txBody>
      </p:sp>
      <p:sp>
        <p:nvSpPr>
          <p:cNvPr id="2" name="Content Placeholder 1"/>
          <p:cNvSpPr>
            <a:spLocks noGrp="1"/>
          </p:cNvSpPr>
          <p:nvPr>
            <p:ph idx="1"/>
          </p:nvPr>
        </p:nvSpPr>
        <p:spPr>
          <a:xfrm>
            <a:off x="457200" y="1481328"/>
            <a:ext cx="8229600" cy="579520"/>
          </a:xfrm>
        </p:spPr>
        <p:txBody>
          <a:bodyPr>
            <a:normAutofit/>
          </a:bodyPr>
          <a:lstStyle/>
          <a:p>
            <a:pPr marL="0" indent="0">
              <a:buClrTx/>
              <a:buNone/>
            </a:pPr>
            <a:r>
              <a:rPr lang="en-GB" dirty="0" smtClean="0"/>
              <a:t>1. DALR – dry adiabatic lapse rate curves (clear air curves)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3567" y="2060849"/>
            <a:ext cx="5600761" cy="4824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06095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Tephigrams</a:t>
            </a:r>
            <a:r>
              <a:rPr lang="en-GB" dirty="0" smtClean="0"/>
              <a:t> - DALR and temperature lines</a:t>
            </a:r>
            <a:endParaRPr lang="en-GB" dirty="0"/>
          </a:p>
        </p:txBody>
      </p:sp>
      <p:grpSp>
        <p:nvGrpSpPr>
          <p:cNvPr id="4" name="Group 3"/>
          <p:cNvGrpSpPr/>
          <p:nvPr/>
        </p:nvGrpSpPr>
        <p:grpSpPr>
          <a:xfrm>
            <a:off x="1912521" y="1817440"/>
            <a:ext cx="5832648" cy="5040560"/>
            <a:chOff x="1979712" y="1340768"/>
            <a:chExt cx="5329956" cy="4591263"/>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1340768"/>
              <a:ext cx="5329956" cy="4591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Connector 5"/>
            <p:cNvCxnSpPr/>
            <p:nvPr/>
          </p:nvCxnSpPr>
          <p:spPr>
            <a:xfrm flipV="1">
              <a:off x="4470853" y="3344026"/>
              <a:ext cx="1584176" cy="20882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4015170" y="3344026"/>
              <a:ext cx="1584176" cy="20882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4870595" y="3333395"/>
              <a:ext cx="1584176" cy="20882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292080" y="3848083"/>
              <a:ext cx="1196249" cy="158417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 name="Straight Connector 9"/>
          <p:cNvCxnSpPr/>
          <p:nvPr/>
        </p:nvCxnSpPr>
        <p:spPr>
          <a:xfrm flipV="1">
            <a:off x="5999231" y="5151356"/>
            <a:ext cx="847135" cy="116897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203848" y="4005064"/>
            <a:ext cx="1733587" cy="229258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3702509" y="4005064"/>
            <a:ext cx="1733587" cy="229258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82952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692696"/>
            <a:ext cx="7992888" cy="461665"/>
          </a:xfrm>
          <a:prstGeom prst="rect">
            <a:avLst/>
          </a:prstGeom>
          <a:noFill/>
        </p:spPr>
        <p:txBody>
          <a:bodyPr wrap="square" rtlCol="0">
            <a:spAutoFit/>
          </a:bodyPr>
          <a:lstStyle/>
          <a:p>
            <a:r>
              <a:rPr lang="en-GB" sz="2400" dirty="0" smtClean="0"/>
              <a:t>DALR lines in use –simple example</a:t>
            </a:r>
            <a:endParaRPr lang="en-GB" sz="2400" dirty="0"/>
          </a:p>
        </p:txBody>
      </p:sp>
      <p:grpSp>
        <p:nvGrpSpPr>
          <p:cNvPr id="23" name="Group 22"/>
          <p:cNvGrpSpPr/>
          <p:nvPr/>
        </p:nvGrpSpPr>
        <p:grpSpPr>
          <a:xfrm>
            <a:off x="1979712" y="1340768"/>
            <a:ext cx="5832648" cy="5040560"/>
            <a:chOff x="1979712" y="1340768"/>
            <a:chExt cx="5329956" cy="4591263"/>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1340768"/>
              <a:ext cx="5329956" cy="4591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flipV="1">
              <a:off x="4427984" y="3284984"/>
              <a:ext cx="1584176" cy="20882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4048441" y="3284984"/>
              <a:ext cx="1584176" cy="20882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4904153" y="3284984"/>
              <a:ext cx="1584176" cy="20882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5292080" y="3789041"/>
              <a:ext cx="1196249" cy="158417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5148064" y="5301208"/>
              <a:ext cx="288032" cy="144016"/>
            </a:xfrm>
            <a:prstGeom prst="ellipse">
              <a:avLst/>
            </a:prstGeom>
            <a:solidFill>
              <a:srgbClr val="C0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4319972" y="4509120"/>
              <a:ext cx="584181" cy="288032"/>
            </a:xfrm>
            <a:prstGeom prst="ellipse">
              <a:avLst/>
            </a:prstGeom>
            <a:solidFill>
              <a:srgbClr val="00B0F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13" name="Straight Arrow Connector 12"/>
          <p:cNvCxnSpPr/>
          <p:nvPr/>
        </p:nvCxnSpPr>
        <p:spPr>
          <a:xfrm flipH="1" flipV="1">
            <a:off x="4860331" y="4977282"/>
            <a:ext cx="632714" cy="71149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79512" y="5579948"/>
            <a:ext cx="1872208" cy="369332"/>
          </a:xfrm>
          <a:prstGeom prst="rect">
            <a:avLst/>
          </a:prstGeom>
          <a:noFill/>
        </p:spPr>
        <p:txBody>
          <a:bodyPr wrap="square" rtlCol="0">
            <a:spAutoFit/>
          </a:bodyPr>
          <a:lstStyle/>
          <a:p>
            <a:r>
              <a:rPr lang="en-GB" dirty="0" smtClean="0"/>
              <a:t>Initial temp 20 C</a:t>
            </a:r>
            <a:endParaRPr lang="en-GB" dirty="0"/>
          </a:p>
        </p:txBody>
      </p:sp>
      <p:sp>
        <p:nvSpPr>
          <p:cNvPr id="2" name="Oval 1"/>
          <p:cNvSpPr/>
          <p:nvPr/>
        </p:nvSpPr>
        <p:spPr>
          <a:xfrm>
            <a:off x="3707904" y="3861048"/>
            <a:ext cx="832788" cy="432048"/>
          </a:xfrm>
          <a:prstGeom prst="ellipse">
            <a:avLst/>
          </a:prstGeom>
          <a:solidFill>
            <a:srgbClr val="0070C0">
              <a:alpha val="4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Box 37"/>
          <p:cNvSpPr txBox="1"/>
          <p:nvPr/>
        </p:nvSpPr>
        <p:spPr>
          <a:xfrm>
            <a:off x="827584" y="4797152"/>
            <a:ext cx="1728192" cy="369332"/>
          </a:xfrm>
          <a:prstGeom prst="rect">
            <a:avLst/>
          </a:prstGeom>
          <a:noFill/>
        </p:spPr>
        <p:txBody>
          <a:bodyPr wrap="square" rtlCol="0">
            <a:spAutoFit/>
          </a:bodyPr>
          <a:lstStyle/>
          <a:p>
            <a:r>
              <a:rPr lang="en-GB" dirty="0" smtClean="0"/>
              <a:t>Temp -10 C</a:t>
            </a:r>
            <a:endParaRPr lang="en-GB" dirty="0"/>
          </a:p>
        </p:txBody>
      </p:sp>
      <p:cxnSp>
        <p:nvCxnSpPr>
          <p:cNvPr id="15" name="Straight Arrow Connector 14"/>
          <p:cNvCxnSpPr/>
          <p:nvPr/>
        </p:nvCxnSpPr>
        <p:spPr>
          <a:xfrm flipH="1" flipV="1">
            <a:off x="4124301" y="4077076"/>
            <a:ext cx="534590" cy="7420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3774517" y="3501008"/>
            <a:ext cx="1733587" cy="229258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2838413" y="3501008"/>
            <a:ext cx="1733587" cy="2292585"/>
          </a:xfrm>
          <a:prstGeom prst="line">
            <a:avLst/>
          </a:prstGeom>
          <a:ln w="6350">
            <a:solidFill>
              <a:schemeClr val="tx1">
                <a:alpha val="66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3342469" y="3501008"/>
            <a:ext cx="1733587" cy="229258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27584" y="3861048"/>
            <a:ext cx="1872208" cy="369332"/>
          </a:xfrm>
          <a:prstGeom prst="rect">
            <a:avLst/>
          </a:prstGeom>
          <a:noFill/>
        </p:spPr>
        <p:txBody>
          <a:bodyPr wrap="square" rtlCol="0">
            <a:spAutoFit/>
          </a:bodyPr>
          <a:lstStyle/>
          <a:p>
            <a:r>
              <a:rPr lang="en-GB" dirty="0"/>
              <a:t>T</a:t>
            </a:r>
            <a:r>
              <a:rPr lang="en-GB" dirty="0" smtClean="0"/>
              <a:t>emp -40 C</a:t>
            </a:r>
            <a:endParaRPr lang="en-GB" dirty="0"/>
          </a:p>
        </p:txBody>
      </p:sp>
      <p:sp>
        <p:nvSpPr>
          <p:cNvPr id="5" name="TextBox 4"/>
          <p:cNvSpPr txBox="1"/>
          <p:nvPr/>
        </p:nvSpPr>
        <p:spPr>
          <a:xfrm>
            <a:off x="7164288" y="3861048"/>
            <a:ext cx="1440160" cy="369332"/>
          </a:xfrm>
          <a:prstGeom prst="rect">
            <a:avLst/>
          </a:prstGeom>
          <a:noFill/>
        </p:spPr>
        <p:txBody>
          <a:bodyPr wrap="square" rtlCol="0">
            <a:spAutoFit/>
          </a:bodyPr>
          <a:lstStyle/>
          <a:p>
            <a:r>
              <a:rPr lang="en-GB" dirty="0" smtClean="0"/>
              <a:t>21,000’</a:t>
            </a:r>
            <a:endParaRPr lang="en-GB" dirty="0"/>
          </a:p>
        </p:txBody>
      </p:sp>
      <p:sp>
        <p:nvSpPr>
          <p:cNvPr id="21" name="TextBox 20"/>
          <p:cNvSpPr txBox="1"/>
          <p:nvPr/>
        </p:nvSpPr>
        <p:spPr>
          <a:xfrm>
            <a:off x="7164288" y="4787860"/>
            <a:ext cx="1440160" cy="369332"/>
          </a:xfrm>
          <a:prstGeom prst="rect">
            <a:avLst/>
          </a:prstGeom>
          <a:noFill/>
        </p:spPr>
        <p:txBody>
          <a:bodyPr wrap="square" rtlCol="0">
            <a:spAutoFit/>
          </a:bodyPr>
          <a:lstStyle/>
          <a:p>
            <a:r>
              <a:rPr lang="en-GB" dirty="0" smtClean="0"/>
              <a:t>10,000’</a:t>
            </a:r>
            <a:endParaRPr lang="en-GB" dirty="0"/>
          </a:p>
        </p:txBody>
      </p:sp>
      <p:sp>
        <p:nvSpPr>
          <p:cNvPr id="22" name="TextBox 21"/>
          <p:cNvSpPr txBox="1"/>
          <p:nvPr/>
        </p:nvSpPr>
        <p:spPr>
          <a:xfrm>
            <a:off x="7164288" y="5579948"/>
            <a:ext cx="1440160" cy="369332"/>
          </a:xfrm>
          <a:prstGeom prst="rect">
            <a:avLst/>
          </a:prstGeom>
          <a:noFill/>
        </p:spPr>
        <p:txBody>
          <a:bodyPr wrap="square" rtlCol="0">
            <a:spAutoFit/>
          </a:bodyPr>
          <a:lstStyle/>
          <a:p>
            <a:r>
              <a:rPr lang="en-GB" dirty="0" smtClean="0"/>
              <a:t>Surface</a:t>
            </a:r>
            <a:endParaRPr lang="en-GB" dirty="0"/>
          </a:p>
        </p:txBody>
      </p:sp>
      <p:cxnSp>
        <p:nvCxnSpPr>
          <p:cNvPr id="24" name="Straight Arrow Connector 23"/>
          <p:cNvCxnSpPr/>
          <p:nvPr/>
        </p:nvCxnSpPr>
        <p:spPr>
          <a:xfrm flipH="1">
            <a:off x="2051720" y="4077072"/>
            <a:ext cx="165732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2051720" y="5013176"/>
            <a:ext cx="248897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4572000" y="4077072"/>
            <a:ext cx="2592288" cy="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21" idx="1"/>
          </p:cNvCxnSpPr>
          <p:nvPr/>
        </p:nvCxnSpPr>
        <p:spPr>
          <a:xfrm>
            <a:off x="5179970" y="4972526"/>
            <a:ext cx="198431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6507516" y="5333027"/>
            <a:ext cx="406041" cy="51385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6046763" y="4725145"/>
            <a:ext cx="866794" cy="11217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6689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err="1" smtClean="0"/>
              <a:t>Tephigrams</a:t>
            </a:r>
            <a:r>
              <a:rPr lang="en-GB" dirty="0" smtClean="0"/>
              <a:t> – the calculating curves</a:t>
            </a:r>
            <a:endParaRPr lang="en-GB" dirty="0"/>
          </a:p>
        </p:txBody>
      </p:sp>
      <p:sp>
        <p:nvSpPr>
          <p:cNvPr id="2" name="Content Placeholder 1"/>
          <p:cNvSpPr>
            <a:spLocks noGrp="1"/>
          </p:cNvSpPr>
          <p:nvPr>
            <p:ph idx="1"/>
          </p:nvPr>
        </p:nvSpPr>
        <p:spPr>
          <a:xfrm>
            <a:off x="179512" y="1481328"/>
            <a:ext cx="8784976" cy="507512"/>
          </a:xfrm>
        </p:spPr>
        <p:txBody>
          <a:bodyPr>
            <a:normAutofit/>
          </a:bodyPr>
          <a:lstStyle/>
          <a:p>
            <a:pPr marL="0" indent="0">
              <a:buClrTx/>
              <a:buNone/>
            </a:pPr>
            <a:r>
              <a:rPr lang="en-GB" dirty="0" smtClean="0"/>
              <a:t>SALR – saturated adiabatic lapse rate curves (cloud curves)</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1916832"/>
            <a:ext cx="5727526" cy="47962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21456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85800"/>
            <a:ext cx="8229600" cy="1143000"/>
          </a:xfrm>
        </p:spPr>
        <p:txBody>
          <a:bodyPr>
            <a:normAutofit/>
          </a:bodyPr>
          <a:lstStyle/>
          <a:p>
            <a:r>
              <a:rPr lang="en-GB" dirty="0" err="1" smtClean="0"/>
              <a:t>Tephigrams</a:t>
            </a:r>
            <a:r>
              <a:rPr lang="en-GB" dirty="0" smtClean="0"/>
              <a:t> – what do they do?</a:t>
            </a:r>
            <a:endParaRPr lang="en-GB" dirty="0"/>
          </a:p>
        </p:txBody>
      </p:sp>
      <p:sp>
        <p:nvSpPr>
          <p:cNvPr id="2" name="Content Placeholder 1"/>
          <p:cNvSpPr>
            <a:spLocks noGrp="1"/>
          </p:cNvSpPr>
          <p:nvPr>
            <p:ph idx="1"/>
          </p:nvPr>
        </p:nvSpPr>
        <p:spPr>
          <a:xfrm>
            <a:off x="806896" y="1481328"/>
            <a:ext cx="8229600" cy="4900000"/>
          </a:xfrm>
        </p:spPr>
        <p:txBody>
          <a:bodyPr>
            <a:normAutofit/>
          </a:bodyPr>
          <a:lstStyle/>
          <a:p>
            <a:pPr marL="109728" indent="0">
              <a:buNone/>
            </a:pPr>
            <a:r>
              <a:rPr lang="en-GB" dirty="0" smtClean="0"/>
              <a:t>Two separate functions…</a:t>
            </a:r>
          </a:p>
          <a:p>
            <a:pPr marL="109728" indent="0">
              <a:buNone/>
            </a:pPr>
            <a:endParaRPr lang="en-GB" dirty="0" smtClean="0"/>
          </a:p>
          <a:p>
            <a:pPr marL="457200" indent="-457200">
              <a:buClrTx/>
              <a:buFont typeface="+mj-lt"/>
              <a:buAutoNum type="arabicPeriod"/>
            </a:pPr>
            <a:r>
              <a:rPr lang="en-GB" dirty="0" smtClean="0"/>
              <a:t>Display air temperature and dew-point “data” versus height above a given location at a given time </a:t>
            </a:r>
          </a:p>
          <a:p>
            <a:pPr lvl="2"/>
            <a:r>
              <a:rPr lang="en-GB" sz="2000" dirty="0"/>
              <a:t>wind velocity with height is shown as well</a:t>
            </a:r>
          </a:p>
          <a:p>
            <a:pPr lvl="2"/>
            <a:r>
              <a:rPr lang="en-GB" sz="2000" dirty="0" smtClean="0"/>
              <a:t>always check the location, time and date</a:t>
            </a:r>
          </a:p>
          <a:p>
            <a:pPr marL="624078" indent="-514350">
              <a:buFont typeface="+mj-lt"/>
              <a:buAutoNum type="arabicPeriod"/>
            </a:pPr>
            <a:endParaRPr lang="en-GB" dirty="0" smtClean="0"/>
          </a:p>
          <a:p>
            <a:pPr marL="457200" indent="-457200">
              <a:buClrTx/>
              <a:buFont typeface="+mj-lt"/>
              <a:buAutoNum type="arabicPeriod"/>
            </a:pPr>
            <a:r>
              <a:rPr lang="en-GB" dirty="0"/>
              <a:t>P</a:t>
            </a:r>
            <a:r>
              <a:rPr lang="en-GB" dirty="0" smtClean="0"/>
              <a:t>ermit quick, basic assessment of thermal activity via </a:t>
            </a:r>
            <a:r>
              <a:rPr lang="en-GB" dirty="0"/>
              <a:t>calculating </a:t>
            </a:r>
            <a:r>
              <a:rPr lang="en-GB" dirty="0" smtClean="0"/>
              <a:t>curves</a:t>
            </a:r>
            <a:endParaRPr lang="en-GB" dirty="0"/>
          </a:p>
          <a:p>
            <a:pPr lvl="2"/>
            <a:r>
              <a:rPr lang="en-GB" sz="2000" dirty="0" smtClean="0"/>
              <a:t>also useful for spotting potential wave days</a:t>
            </a:r>
          </a:p>
        </p:txBody>
      </p:sp>
    </p:spTree>
    <p:extLst>
      <p:ext uri="{BB962C8B-B14F-4D97-AF65-F5344CB8AC3E}">
        <p14:creationId xmlns:p14="http://schemas.microsoft.com/office/powerpoint/2010/main" val="22585075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2786" y="1196752"/>
            <a:ext cx="5943550" cy="49771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323528" y="692696"/>
            <a:ext cx="7992888" cy="461665"/>
          </a:xfrm>
          <a:prstGeom prst="rect">
            <a:avLst/>
          </a:prstGeom>
          <a:noFill/>
        </p:spPr>
        <p:txBody>
          <a:bodyPr wrap="square" rtlCol="0">
            <a:spAutoFit/>
          </a:bodyPr>
          <a:lstStyle/>
          <a:p>
            <a:r>
              <a:rPr lang="en-GB" sz="2400" dirty="0"/>
              <a:t>S</a:t>
            </a:r>
            <a:r>
              <a:rPr lang="en-GB" sz="2400" dirty="0" smtClean="0"/>
              <a:t>ALR lines</a:t>
            </a:r>
            <a:endParaRPr lang="en-GB" sz="2400" dirty="0"/>
          </a:p>
        </p:txBody>
      </p:sp>
      <p:cxnSp>
        <p:nvCxnSpPr>
          <p:cNvPr id="4" name="Straight Connector 3"/>
          <p:cNvCxnSpPr/>
          <p:nvPr/>
        </p:nvCxnSpPr>
        <p:spPr>
          <a:xfrm flipV="1">
            <a:off x="3995936" y="3231127"/>
            <a:ext cx="1733587" cy="229258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4427984" y="3231127"/>
            <a:ext cx="1733587" cy="229258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4926645" y="3231127"/>
            <a:ext cx="1733587" cy="229258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5373570" y="3805808"/>
            <a:ext cx="1286662" cy="171790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5793439" y="4377418"/>
            <a:ext cx="866793" cy="114629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5264914" y="5431131"/>
            <a:ext cx="315198" cy="158109"/>
          </a:xfrm>
          <a:prstGeom prst="ellipse">
            <a:avLst/>
          </a:prstGeom>
          <a:solidFill>
            <a:schemeClr val="accent2">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5084850" y="4581128"/>
            <a:ext cx="639278" cy="316219"/>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Arrow Connector 12"/>
          <p:cNvCxnSpPr>
            <a:stCxn id="14" idx="2"/>
          </p:cNvCxnSpPr>
          <p:nvPr/>
        </p:nvCxnSpPr>
        <p:spPr>
          <a:xfrm flipH="1">
            <a:off x="1948404" y="3789040"/>
            <a:ext cx="27676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716016" y="3573016"/>
            <a:ext cx="832788" cy="432048"/>
          </a:xfrm>
          <a:prstGeom prst="ellipse">
            <a:avLst/>
          </a:prstGeom>
          <a:solidFill>
            <a:srgbClr val="0070C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Connector 14"/>
          <p:cNvCxnSpPr/>
          <p:nvPr/>
        </p:nvCxnSpPr>
        <p:spPr>
          <a:xfrm flipV="1">
            <a:off x="3558493" y="3224647"/>
            <a:ext cx="1733587" cy="229258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1979712" y="4797152"/>
            <a:ext cx="310513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83568" y="3645024"/>
            <a:ext cx="1872208" cy="369332"/>
          </a:xfrm>
          <a:prstGeom prst="rect">
            <a:avLst/>
          </a:prstGeom>
          <a:noFill/>
        </p:spPr>
        <p:txBody>
          <a:bodyPr wrap="square" rtlCol="0">
            <a:spAutoFit/>
          </a:bodyPr>
          <a:lstStyle/>
          <a:p>
            <a:r>
              <a:rPr lang="en-GB" dirty="0"/>
              <a:t>T</a:t>
            </a:r>
            <a:r>
              <a:rPr lang="en-GB" dirty="0" smtClean="0"/>
              <a:t>emp -14 C</a:t>
            </a:r>
            <a:endParaRPr lang="en-GB" dirty="0"/>
          </a:p>
        </p:txBody>
      </p:sp>
      <p:sp>
        <p:nvSpPr>
          <p:cNvPr id="20" name="TextBox 19"/>
          <p:cNvSpPr txBox="1"/>
          <p:nvPr/>
        </p:nvSpPr>
        <p:spPr>
          <a:xfrm>
            <a:off x="6660232" y="3707740"/>
            <a:ext cx="1440160" cy="369332"/>
          </a:xfrm>
          <a:prstGeom prst="rect">
            <a:avLst/>
          </a:prstGeom>
          <a:noFill/>
        </p:spPr>
        <p:txBody>
          <a:bodyPr wrap="square" rtlCol="0">
            <a:spAutoFit/>
          </a:bodyPr>
          <a:lstStyle/>
          <a:p>
            <a:r>
              <a:rPr lang="en-GB" dirty="0" smtClean="0"/>
              <a:t>21,000’</a:t>
            </a:r>
            <a:endParaRPr lang="en-GB" dirty="0"/>
          </a:p>
        </p:txBody>
      </p:sp>
      <p:sp>
        <p:nvSpPr>
          <p:cNvPr id="21" name="TextBox 20"/>
          <p:cNvSpPr txBox="1"/>
          <p:nvPr/>
        </p:nvSpPr>
        <p:spPr>
          <a:xfrm>
            <a:off x="6660232" y="4571836"/>
            <a:ext cx="1440160" cy="369332"/>
          </a:xfrm>
          <a:prstGeom prst="rect">
            <a:avLst/>
          </a:prstGeom>
          <a:noFill/>
        </p:spPr>
        <p:txBody>
          <a:bodyPr wrap="square" rtlCol="0">
            <a:spAutoFit/>
          </a:bodyPr>
          <a:lstStyle/>
          <a:p>
            <a:r>
              <a:rPr lang="en-GB" dirty="0" smtClean="0"/>
              <a:t>10,000’</a:t>
            </a:r>
            <a:endParaRPr lang="en-GB" dirty="0"/>
          </a:p>
        </p:txBody>
      </p:sp>
      <p:sp>
        <p:nvSpPr>
          <p:cNvPr id="22" name="TextBox 21"/>
          <p:cNvSpPr txBox="1"/>
          <p:nvPr/>
        </p:nvSpPr>
        <p:spPr>
          <a:xfrm>
            <a:off x="683568" y="4643844"/>
            <a:ext cx="1872208" cy="369332"/>
          </a:xfrm>
          <a:prstGeom prst="rect">
            <a:avLst/>
          </a:prstGeom>
          <a:noFill/>
        </p:spPr>
        <p:txBody>
          <a:bodyPr wrap="square" rtlCol="0">
            <a:spAutoFit/>
          </a:bodyPr>
          <a:lstStyle/>
          <a:p>
            <a:r>
              <a:rPr lang="en-GB" dirty="0" smtClean="0"/>
              <a:t> Temp  6 C</a:t>
            </a:r>
            <a:endParaRPr lang="en-GB" dirty="0"/>
          </a:p>
        </p:txBody>
      </p:sp>
      <p:sp>
        <p:nvSpPr>
          <p:cNvPr id="23" name="TextBox 22"/>
          <p:cNvSpPr txBox="1"/>
          <p:nvPr/>
        </p:nvSpPr>
        <p:spPr>
          <a:xfrm>
            <a:off x="107504" y="5301208"/>
            <a:ext cx="1872208" cy="369332"/>
          </a:xfrm>
          <a:prstGeom prst="rect">
            <a:avLst/>
          </a:prstGeom>
          <a:noFill/>
        </p:spPr>
        <p:txBody>
          <a:bodyPr wrap="square" rtlCol="0">
            <a:spAutoFit/>
          </a:bodyPr>
          <a:lstStyle/>
          <a:p>
            <a:r>
              <a:rPr lang="en-GB" dirty="0" smtClean="0"/>
              <a:t>Initial temp 20 C</a:t>
            </a:r>
            <a:endParaRPr lang="en-GB" dirty="0"/>
          </a:p>
        </p:txBody>
      </p:sp>
      <p:sp>
        <p:nvSpPr>
          <p:cNvPr id="28" name="TextBox 27"/>
          <p:cNvSpPr txBox="1"/>
          <p:nvPr/>
        </p:nvSpPr>
        <p:spPr>
          <a:xfrm>
            <a:off x="6660232" y="5301208"/>
            <a:ext cx="1440160" cy="369332"/>
          </a:xfrm>
          <a:prstGeom prst="rect">
            <a:avLst/>
          </a:prstGeom>
          <a:noFill/>
        </p:spPr>
        <p:txBody>
          <a:bodyPr wrap="square" rtlCol="0">
            <a:spAutoFit/>
          </a:bodyPr>
          <a:lstStyle/>
          <a:p>
            <a:r>
              <a:rPr lang="en-GB" dirty="0" smtClean="0"/>
              <a:t>Surface</a:t>
            </a:r>
            <a:endParaRPr lang="en-GB" dirty="0"/>
          </a:p>
        </p:txBody>
      </p:sp>
      <p:cxnSp>
        <p:nvCxnSpPr>
          <p:cNvPr id="29" name="Straight Arrow Connector 28"/>
          <p:cNvCxnSpPr/>
          <p:nvPr/>
        </p:nvCxnSpPr>
        <p:spPr>
          <a:xfrm flipH="1" flipV="1">
            <a:off x="5227517" y="4014357"/>
            <a:ext cx="139574" cy="56677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5377963" y="4891100"/>
            <a:ext cx="26526" cy="57441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66189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Phil\Desktop\good thermal tpgram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040" y="1611999"/>
            <a:ext cx="4716275" cy="474819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a:extLst>
              <a:ext uri="{FF2B5EF4-FFF2-40B4-BE49-F238E27FC236}">
                <a16:creationId xmlns="" xmlns:a16="http://schemas.microsoft.com/office/drawing/2014/main" xmlns:lc="http://schemas.openxmlformats.org/drawingml/2006/lockedCanvas" id="{FC3C60F6-AC39-4B18-A7D5-163E2FCA46B2}"/>
              </a:ext>
            </a:extLst>
          </p:cNvPr>
          <p:cNvCxnSpPr>
            <a:cxnSpLocks/>
          </p:cNvCxnSpPr>
          <p:nvPr/>
        </p:nvCxnSpPr>
        <p:spPr>
          <a:xfrm flipH="1">
            <a:off x="4211960" y="2492896"/>
            <a:ext cx="1080120" cy="0"/>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10">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5292080" y="2042845"/>
            <a:ext cx="1163782" cy="95410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smtClean="0">
                <a:solidFill>
                  <a:srgbClr val="FF0000"/>
                </a:solidFill>
              </a:rPr>
              <a:t>Air temp</a:t>
            </a:r>
            <a:endParaRPr lang="en-GB" sz="2800" dirty="0">
              <a:solidFill>
                <a:srgbClr val="FF0000"/>
              </a:solidFill>
            </a:endParaRPr>
          </a:p>
        </p:txBody>
      </p:sp>
      <p:sp>
        <p:nvSpPr>
          <p:cNvPr id="9" name="TextBox 14">
            <a:extLst>
              <a:ext uri="{FF2B5EF4-FFF2-40B4-BE49-F238E27FC236}">
                <a16:creationId xmlns="" xmlns:a16="http://schemas.microsoft.com/office/drawing/2014/main" xmlns:lc="http://schemas.openxmlformats.org/drawingml/2006/lockedCanvas" id="{484055AA-5E62-491F-8F17-2E6E493ABBFA}"/>
              </a:ext>
            </a:extLst>
          </p:cNvPr>
          <p:cNvSpPr txBox="1"/>
          <p:nvPr/>
        </p:nvSpPr>
        <p:spPr>
          <a:xfrm>
            <a:off x="852095" y="2231286"/>
            <a:ext cx="1991713" cy="95410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err="1" smtClean="0">
                <a:solidFill>
                  <a:srgbClr val="0070C0"/>
                </a:solidFill>
              </a:rPr>
              <a:t>Dewpoint</a:t>
            </a:r>
            <a:r>
              <a:rPr lang="en-GB" sz="2800" dirty="0" smtClean="0">
                <a:solidFill>
                  <a:srgbClr val="0070C0"/>
                </a:solidFill>
              </a:rPr>
              <a:t> temp</a:t>
            </a:r>
          </a:p>
        </p:txBody>
      </p:sp>
      <p:cxnSp>
        <p:nvCxnSpPr>
          <p:cNvPr id="10" name="Straight Arrow Connector 9">
            <a:extLst>
              <a:ext uri="{FF2B5EF4-FFF2-40B4-BE49-F238E27FC236}">
                <a16:creationId xmlns="" xmlns:a16="http://schemas.microsoft.com/office/drawing/2014/main" xmlns:lc="http://schemas.openxmlformats.org/drawingml/2006/lockedCanvas" id="{6721B801-84A2-4B8F-BA03-39A6E6572653}"/>
              </a:ext>
            </a:extLst>
          </p:cNvPr>
          <p:cNvCxnSpPr>
            <a:cxnSpLocks/>
          </p:cNvCxnSpPr>
          <p:nvPr/>
        </p:nvCxnSpPr>
        <p:spPr>
          <a:xfrm>
            <a:off x="2627285" y="2492896"/>
            <a:ext cx="1008611" cy="0"/>
          </a:xfrm>
          <a:prstGeom prst="straightConnector1">
            <a:avLst/>
          </a:prstGeom>
          <a:ln w="317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5" name="Title 2"/>
          <p:cNvSpPr>
            <a:spLocks noGrp="1"/>
          </p:cNvSpPr>
          <p:nvPr>
            <p:ph type="title"/>
          </p:nvPr>
        </p:nvSpPr>
        <p:spPr>
          <a:xfrm>
            <a:off x="457200" y="533400"/>
            <a:ext cx="8229600" cy="990600"/>
          </a:xfrm>
        </p:spPr>
        <p:txBody>
          <a:bodyPr>
            <a:normAutofit/>
          </a:bodyPr>
          <a:lstStyle/>
          <a:p>
            <a:r>
              <a:rPr lang="en-GB" dirty="0" err="1" smtClean="0"/>
              <a:t>Tephigram</a:t>
            </a:r>
            <a:r>
              <a:rPr lang="en-GB" dirty="0" smtClean="0"/>
              <a:t> from RASP</a:t>
            </a:r>
            <a:endParaRPr lang="en-GB" dirty="0"/>
          </a:p>
        </p:txBody>
      </p:sp>
      <p:sp>
        <p:nvSpPr>
          <p:cNvPr id="2" name="Oval 1"/>
          <p:cNvSpPr/>
          <p:nvPr/>
        </p:nvSpPr>
        <p:spPr>
          <a:xfrm>
            <a:off x="5364088" y="5805264"/>
            <a:ext cx="216024" cy="72008"/>
          </a:xfrm>
          <a:prstGeom prst="ellipse">
            <a:avLst/>
          </a:prstGeom>
          <a:solidFill>
            <a:schemeClr val="tx2">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 name="Straight Arrow Connector 4"/>
          <p:cNvCxnSpPr/>
          <p:nvPr/>
        </p:nvCxnSpPr>
        <p:spPr>
          <a:xfrm flipH="1" flipV="1">
            <a:off x="4517994" y="4581128"/>
            <a:ext cx="918104" cy="1231948"/>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4283968" y="4437112"/>
            <a:ext cx="468052" cy="288032"/>
          </a:xfrm>
          <a:prstGeom prst="ellipse">
            <a:avLst/>
          </a:prstGeom>
          <a:solidFill>
            <a:srgbClr val="0070C0">
              <a:alpha val="3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p:cNvCxnSpPr/>
          <p:nvPr/>
        </p:nvCxnSpPr>
        <p:spPr>
          <a:xfrm flipH="1">
            <a:off x="4752020" y="4355428"/>
            <a:ext cx="756084" cy="2257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644008" y="3995772"/>
            <a:ext cx="3023593" cy="369332"/>
          </a:xfrm>
          <a:prstGeom prst="rect">
            <a:avLst/>
          </a:prstGeom>
          <a:noFill/>
        </p:spPr>
        <p:txBody>
          <a:bodyPr wrap="square" rtlCol="0">
            <a:spAutoFit/>
          </a:bodyPr>
          <a:lstStyle/>
          <a:p>
            <a:r>
              <a:rPr lang="en-GB" dirty="0" smtClean="0"/>
              <a:t>Parcel stops  rising here</a:t>
            </a:r>
            <a:endParaRPr lang="en-GB" dirty="0"/>
          </a:p>
        </p:txBody>
      </p:sp>
      <p:sp>
        <p:nvSpPr>
          <p:cNvPr id="31" name="TextBox 30"/>
          <p:cNvSpPr txBox="1"/>
          <p:nvPr/>
        </p:nvSpPr>
        <p:spPr>
          <a:xfrm>
            <a:off x="323528" y="4077072"/>
            <a:ext cx="2160240" cy="646331"/>
          </a:xfrm>
          <a:prstGeom prst="rect">
            <a:avLst/>
          </a:prstGeom>
          <a:noFill/>
        </p:spPr>
        <p:txBody>
          <a:bodyPr wrap="square" rtlCol="0">
            <a:spAutoFit/>
          </a:bodyPr>
          <a:lstStyle/>
          <a:p>
            <a:r>
              <a:rPr lang="en-GB" dirty="0" smtClean="0"/>
              <a:t>Ignoring water/cloud!</a:t>
            </a:r>
            <a:endParaRPr lang="en-GB" dirty="0"/>
          </a:p>
        </p:txBody>
      </p:sp>
      <p:sp>
        <p:nvSpPr>
          <p:cNvPr id="2048" name="TextBox 2047"/>
          <p:cNvSpPr txBox="1"/>
          <p:nvPr/>
        </p:nvSpPr>
        <p:spPr>
          <a:xfrm>
            <a:off x="5878882" y="4618002"/>
            <a:ext cx="2448272" cy="646331"/>
          </a:xfrm>
          <a:prstGeom prst="rect">
            <a:avLst/>
          </a:prstGeom>
          <a:noFill/>
        </p:spPr>
        <p:txBody>
          <a:bodyPr wrap="square" rtlCol="0">
            <a:spAutoFit/>
          </a:bodyPr>
          <a:lstStyle/>
          <a:p>
            <a:r>
              <a:rPr lang="en-GB" dirty="0" smtClean="0"/>
              <a:t>Temperature of parcel follows a DALR line</a:t>
            </a:r>
            <a:endParaRPr lang="en-GB" dirty="0"/>
          </a:p>
        </p:txBody>
      </p:sp>
      <p:cxnSp>
        <p:nvCxnSpPr>
          <p:cNvPr id="34" name="Straight Arrow Connector 33"/>
          <p:cNvCxnSpPr/>
          <p:nvPr/>
        </p:nvCxnSpPr>
        <p:spPr>
          <a:xfrm flipH="1">
            <a:off x="4977046" y="4971402"/>
            <a:ext cx="756084" cy="2257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4738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err="1" smtClean="0"/>
              <a:t>Tephigrams</a:t>
            </a:r>
            <a:r>
              <a:rPr lang="en-GB" dirty="0" smtClean="0"/>
              <a:t> – the calculating curves</a:t>
            </a:r>
            <a:endParaRPr lang="en-GB" dirty="0"/>
          </a:p>
        </p:txBody>
      </p:sp>
      <p:sp>
        <p:nvSpPr>
          <p:cNvPr id="2" name="Content Placeholder 1"/>
          <p:cNvSpPr>
            <a:spLocks noGrp="1"/>
          </p:cNvSpPr>
          <p:nvPr>
            <p:ph idx="1"/>
          </p:nvPr>
        </p:nvSpPr>
        <p:spPr>
          <a:xfrm>
            <a:off x="457200" y="1481328"/>
            <a:ext cx="8229600" cy="507512"/>
          </a:xfrm>
        </p:spPr>
        <p:txBody>
          <a:bodyPr>
            <a:normAutofit/>
          </a:bodyPr>
          <a:lstStyle/>
          <a:p>
            <a:pPr marL="0" indent="0">
              <a:buClrTx/>
              <a:buNone/>
            </a:pPr>
            <a:r>
              <a:rPr lang="en-GB" dirty="0"/>
              <a:t>3</a:t>
            </a:r>
            <a:r>
              <a:rPr lang="en-GB" dirty="0" smtClean="0"/>
              <a:t>. Mixing ratio lines (</a:t>
            </a:r>
            <a:r>
              <a:rPr lang="en-GB" dirty="0" err="1" smtClean="0"/>
              <a:t>dewpoint</a:t>
            </a:r>
            <a:r>
              <a:rPr lang="en-GB" dirty="0" smtClean="0"/>
              <a:t> lines)</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1687" y="2060848"/>
            <a:ext cx="5484609" cy="4824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6536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Phil\Desktop\good thermal tpgram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040" y="1611999"/>
            <a:ext cx="4716275" cy="474819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a:extLst>
              <a:ext uri="{FF2B5EF4-FFF2-40B4-BE49-F238E27FC236}">
                <a16:creationId xmlns="" xmlns:a16="http://schemas.microsoft.com/office/drawing/2014/main" xmlns:lc="http://schemas.openxmlformats.org/drawingml/2006/lockedCanvas" id="{FC3C60F6-AC39-4B18-A7D5-163E2FCA46B2}"/>
              </a:ext>
            </a:extLst>
          </p:cNvPr>
          <p:cNvCxnSpPr>
            <a:cxnSpLocks/>
          </p:cNvCxnSpPr>
          <p:nvPr/>
        </p:nvCxnSpPr>
        <p:spPr>
          <a:xfrm flipH="1">
            <a:off x="4211960" y="2492896"/>
            <a:ext cx="1080120" cy="0"/>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10">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5292080" y="2042845"/>
            <a:ext cx="1163782" cy="95410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smtClean="0">
                <a:solidFill>
                  <a:srgbClr val="FF0000"/>
                </a:solidFill>
              </a:rPr>
              <a:t>Air temp</a:t>
            </a:r>
            <a:endParaRPr lang="en-GB" sz="2800" dirty="0">
              <a:solidFill>
                <a:srgbClr val="FF0000"/>
              </a:solidFill>
            </a:endParaRPr>
          </a:p>
        </p:txBody>
      </p:sp>
      <p:sp>
        <p:nvSpPr>
          <p:cNvPr id="9" name="TextBox 14">
            <a:extLst>
              <a:ext uri="{FF2B5EF4-FFF2-40B4-BE49-F238E27FC236}">
                <a16:creationId xmlns="" xmlns:a16="http://schemas.microsoft.com/office/drawing/2014/main" xmlns:lc="http://schemas.openxmlformats.org/drawingml/2006/lockedCanvas" id="{484055AA-5E62-491F-8F17-2E6E493ABBFA}"/>
              </a:ext>
            </a:extLst>
          </p:cNvPr>
          <p:cNvSpPr txBox="1"/>
          <p:nvPr/>
        </p:nvSpPr>
        <p:spPr>
          <a:xfrm>
            <a:off x="852095" y="2231286"/>
            <a:ext cx="1991713" cy="95410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err="1" smtClean="0">
                <a:solidFill>
                  <a:srgbClr val="0070C0"/>
                </a:solidFill>
              </a:rPr>
              <a:t>Dewpoint</a:t>
            </a:r>
            <a:r>
              <a:rPr lang="en-GB" sz="2800" dirty="0" smtClean="0">
                <a:solidFill>
                  <a:srgbClr val="0070C0"/>
                </a:solidFill>
              </a:rPr>
              <a:t> temp</a:t>
            </a:r>
          </a:p>
        </p:txBody>
      </p:sp>
      <p:cxnSp>
        <p:nvCxnSpPr>
          <p:cNvPr id="10" name="Straight Arrow Connector 9">
            <a:extLst>
              <a:ext uri="{FF2B5EF4-FFF2-40B4-BE49-F238E27FC236}">
                <a16:creationId xmlns="" xmlns:a16="http://schemas.microsoft.com/office/drawing/2014/main" xmlns:lc="http://schemas.openxmlformats.org/drawingml/2006/lockedCanvas" id="{6721B801-84A2-4B8F-BA03-39A6E6572653}"/>
              </a:ext>
            </a:extLst>
          </p:cNvPr>
          <p:cNvCxnSpPr>
            <a:cxnSpLocks/>
          </p:cNvCxnSpPr>
          <p:nvPr/>
        </p:nvCxnSpPr>
        <p:spPr>
          <a:xfrm>
            <a:off x="2627285" y="2492896"/>
            <a:ext cx="1008611" cy="0"/>
          </a:xfrm>
          <a:prstGeom prst="straightConnector1">
            <a:avLst/>
          </a:prstGeom>
          <a:ln w="317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5" name="Title 2"/>
          <p:cNvSpPr>
            <a:spLocks noGrp="1"/>
          </p:cNvSpPr>
          <p:nvPr>
            <p:ph type="title"/>
          </p:nvPr>
        </p:nvSpPr>
        <p:spPr>
          <a:xfrm>
            <a:off x="457200" y="533400"/>
            <a:ext cx="8229600" cy="990600"/>
          </a:xfrm>
        </p:spPr>
        <p:txBody>
          <a:bodyPr>
            <a:normAutofit/>
          </a:bodyPr>
          <a:lstStyle/>
          <a:p>
            <a:r>
              <a:rPr lang="en-GB" dirty="0" err="1" smtClean="0"/>
              <a:t>Tephigram</a:t>
            </a:r>
            <a:r>
              <a:rPr lang="en-GB" dirty="0" smtClean="0"/>
              <a:t> – mixing ratio</a:t>
            </a:r>
            <a:endParaRPr lang="en-GB" dirty="0"/>
          </a:p>
        </p:txBody>
      </p:sp>
      <p:cxnSp>
        <p:nvCxnSpPr>
          <p:cNvPr id="3" name="Straight Connector 2"/>
          <p:cNvCxnSpPr/>
          <p:nvPr/>
        </p:nvCxnSpPr>
        <p:spPr>
          <a:xfrm flipV="1">
            <a:off x="4355976" y="4468470"/>
            <a:ext cx="432547" cy="1336794"/>
          </a:xfrm>
          <a:prstGeom prst="line">
            <a:avLst/>
          </a:prstGeom>
          <a:ln w="25400">
            <a:solidFill>
              <a:srgbClr val="0070C0"/>
            </a:solidFill>
            <a:prstDash val="dash"/>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95536" y="4293096"/>
            <a:ext cx="2231749" cy="738664"/>
          </a:xfrm>
          <a:prstGeom prst="rect">
            <a:avLst/>
          </a:prstGeom>
          <a:noFill/>
          <a:ln w="25400">
            <a:solidFill>
              <a:srgbClr val="0070C0"/>
            </a:solidFill>
          </a:ln>
        </p:spPr>
        <p:txBody>
          <a:bodyPr wrap="square" rtlCol="0">
            <a:spAutoFit/>
          </a:bodyPr>
          <a:lstStyle/>
          <a:p>
            <a:r>
              <a:rPr lang="en-GB" sz="1400" dirty="0" err="1" smtClean="0"/>
              <a:t>Dewpoint</a:t>
            </a:r>
            <a:r>
              <a:rPr lang="en-GB" sz="1400" dirty="0" smtClean="0"/>
              <a:t> of parcel at the surface is -5C and the mixing ratio is ~2.8g/kg</a:t>
            </a:r>
            <a:endParaRPr lang="en-GB" sz="1400" dirty="0"/>
          </a:p>
        </p:txBody>
      </p:sp>
      <p:cxnSp>
        <p:nvCxnSpPr>
          <p:cNvPr id="24" name="Straight Arrow Connector 23"/>
          <p:cNvCxnSpPr>
            <a:stCxn id="20" idx="3"/>
          </p:cNvCxnSpPr>
          <p:nvPr/>
        </p:nvCxnSpPr>
        <p:spPr>
          <a:xfrm>
            <a:off x="2627285" y="4662428"/>
            <a:ext cx="1656683" cy="1070828"/>
          </a:xfrm>
          <a:prstGeom prst="straightConnector1">
            <a:avLst/>
          </a:prstGeom>
          <a:ln w="254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064748" y="4417948"/>
            <a:ext cx="2015725" cy="523220"/>
          </a:xfrm>
          <a:prstGeom prst="rect">
            <a:avLst/>
          </a:prstGeom>
          <a:noFill/>
          <a:ln w="25400">
            <a:solidFill>
              <a:srgbClr val="0070C0"/>
            </a:solidFill>
          </a:ln>
        </p:spPr>
        <p:txBody>
          <a:bodyPr wrap="square" rtlCol="0">
            <a:spAutoFit/>
          </a:bodyPr>
          <a:lstStyle/>
          <a:p>
            <a:r>
              <a:rPr lang="en-GB" sz="1400" dirty="0" err="1" smtClean="0"/>
              <a:t>Dewpoint</a:t>
            </a:r>
            <a:r>
              <a:rPr lang="en-GB" sz="1400" dirty="0" smtClean="0"/>
              <a:t> of parcel at 10,000’ is -10C</a:t>
            </a:r>
            <a:endParaRPr lang="en-GB" sz="1400" dirty="0"/>
          </a:p>
        </p:txBody>
      </p:sp>
      <p:cxnSp>
        <p:nvCxnSpPr>
          <p:cNvPr id="28" name="Straight Arrow Connector 27"/>
          <p:cNvCxnSpPr/>
          <p:nvPr/>
        </p:nvCxnSpPr>
        <p:spPr>
          <a:xfrm flipH="1">
            <a:off x="4752020" y="4662428"/>
            <a:ext cx="306158" cy="134724"/>
          </a:xfrm>
          <a:prstGeom prst="straightConnector1">
            <a:avLst/>
          </a:prstGeom>
          <a:ln w="2540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5667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err="1" smtClean="0"/>
              <a:t>Tephigrams</a:t>
            </a:r>
            <a:r>
              <a:rPr lang="en-GB" dirty="0" smtClean="0"/>
              <a:t> – calculating curves</a:t>
            </a:r>
            <a:endParaRPr lang="en-GB" dirty="0"/>
          </a:p>
        </p:txBody>
      </p:sp>
      <p:sp>
        <p:nvSpPr>
          <p:cNvPr id="4" name="Rectangle 3"/>
          <p:cNvSpPr/>
          <p:nvPr/>
        </p:nvSpPr>
        <p:spPr>
          <a:xfrm>
            <a:off x="611560" y="4221088"/>
            <a:ext cx="7889068" cy="1175516"/>
          </a:xfrm>
          <a:prstGeom prst="rect">
            <a:avLst/>
          </a:prstGeom>
          <a:solidFill>
            <a:schemeClr val="accent2">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The temperature and </a:t>
            </a:r>
            <a:r>
              <a:rPr lang="en-GB" sz="2400" dirty="0" smtClean="0">
                <a:solidFill>
                  <a:schemeClr val="tx1"/>
                </a:solidFill>
              </a:rPr>
              <a:t>dew-point </a:t>
            </a:r>
            <a:r>
              <a:rPr lang="en-GB" sz="2400" dirty="0">
                <a:solidFill>
                  <a:schemeClr val="tx1"/>
                </a:solidFill>
              </a:rPr>
              <a:t>of a </a:t>
            </a:r>
            <a:r>
              <a:rPr lang="en-GB" sz="2400" u="sng" dirty="0" smtClean="0">
                <a:solidFill>
                  <a:schemeClr val="tx1"/>
                </a:solidFill>
              </a:rPr>
              <a:t>parcel or thermal </a:t>
            </a:r>
            <a:r>
              <a:rPr lang="en-GB" sz="2400" dirty="0">
                <a:solidFill>
                  <a:schemeClr val="tx1"/>
                </a:solidFill>
              </a:rPr>
              <a:t>rising through the atmosphere will follow these </a:t>
            </a:r>
            <a:r>
              <a:rPr lang="en-GB" sz="2400" dirty="0" smtClean="0">
                <a:solidFill>
                  <a:schemeClr val="tx1"/>
                </a:solidFill>
              </a:rPr>
              <a:t>calculating curves </a:t>
            </a:r>
            <a:r>
              <a:rPr lang="en-GB" sz="2400" dirty="0">
                <a:solidFill>
                  <a:schemeClr val="tx1"/>
                </a:solidFill>
              </a:rPr>
              <a:t>– </a:t>
            </a:r>
            <a:r>
              <a:rPr lang="en-GB" sz="2400" b="1" dirty="0">
                <a:solidFill>
                  <a:schemeClr val="tx1"/>
                </a:solidFill>
              </a:rPr>
              <a:t>not the </a:t>
            </a:r>
            <a:r>
              <a:rPr lang="en-GB" sz="2400" b="1" dirty="0" smtClean="0">
                <a:solidFill>
                  <a:schemeClr val="tx1"/>
                </a:solidFill>
              </a:rPr>
              <a:t>data curves!</a:t>
            </a:r>
            <a:endParaRPr lang="en-GB" sz="2400" b="1" dirty="0">
              <a:solidFill>
                <a:schemeClr val="tx1"/>
              </a:solidFill>
            </a:endParaRPr>
          </a:p>
        </p:txBody>
      </p:sp>
      <p:sp>
        <p:nvSpPr>
          <p:cNvPr id="5" name="Rectangle 4"/>
          <p:cNvSpPr/>
          <p:nvPr/>
        </p:nvSpPr>
        <p:spPr>
          <a:xfrm>
            <a:off x="611560" y="2348880"/>
            <a:ext cx="7848872" cy="1175516"/>
          </a:xfrm>
          <a:prstGeom prst="rect">
            <a:avLst/>
          </a:prstGeom>
          <a:solidFill>
            <a:schemeClr val="accent2">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728" indent="0" algn="ctr">
              <a:buNone/>
            </a:pPr>
            <a:r>
              <a:rPr lang="en-GB" sz="2400" dirty="0">
                <a:solidFill>
                  <a:schemeClr val="tx1"/>
                </a:solidFill>
              </a:rPr>
              <a:t>These curves allow us to calculate the temperature and dew point of a </a:t>
            </a:r>
            <a:r>
              <a:rPr lang="en-GB" sz="2400" u="sng" dirty="0" smtClean="0">
                <a:solidFill>
                  <a:schemeClr val="tx1"/>
                </a:solidFill>
              </a:rPr>
              <a:t>parcel or thermal </a:t>
            </a:r>
            <a:r>
              <a:rPr lang="en-GB" sz="2400" u="sng" dirty="0">
                <a:solidFill>
                  <a:schemeClr val="tx1"/>
                </a:solidFill>
              </a:rPr>
              <a:t>as it rises </a:t>
            </a:r>
            <a:r>
              <a:rPr lang="en-GB" sz="2400" b="1" u="sng" dirty="0">
                <a:solidFill>
                  <a:schemeClr val="tx1"/>
                </a:solidFill>
              </a:rPr>
              <a:t>through</a:t>
            </a:r>
            <a:r>
              <a:rPr lang="en-GB" sz="2400" u="sng" dirty="0">
                <a:solidFill>
                  <a:schemeClr val="tx1"/>
                </a:solidFill>
              </a:rPr>
              <a:t> the atmosphere</a:t>
            </a:r>
          </a:p>
        </p:txBody>
      </p:sp>
      <p:sp>
        <p:nvSpPr>
          <p:cNvPr id="2" name="Down Arrow 1"/>
          <p:cNvSpPr/>
          <p:nvPr/>
        </p:nvSpPr>
        <p:spPr>
          <a:xfrm>
            <a:off x="4211960" y="3717032"/>
            <a:ext cx="56015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06024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Tephigrams</a:t>
            </a:r>
            <a:endParaRPr lang="en-GB" dirty="0"/>
          </a:p>
        </p:txBody>
      </p:sp>
      <p:sp>
        <p:nvSpPr>
          <p:cNvPr id="3" name="Content Placeholder 2"/>
          <p:cNvSpPr>
            <a:spLocks noGrp="1"/>
          </p:cNvSpPr>
          <p:nvPr>
            <p:ph idx="1"/>
          </p:nvPr>
        </p:nvSpPr>
        <p:spPr>
          <a:xfrm>
            <a:off x="971600" y="2924944"/>
            <a:ext cx="7283152" cy="1224136"/>
          </a:xfrm>
        </p:spPr>
        <p:txBody>
          <a:bodyPr>
            <a:normAutofit fontScale="55000" lnSpcReduction="20000"/>
          </a:bodyPr>
          <a:lstStyle/>
          <a:p>
            <a:endParaRPr lang="en-GB" dirty="0" smtClean="0"/>
          </a:p>
          <a:p>
            <a:endParaRPr lang="en-GB" dirty="0"/>
          </a:p>
          <a:p>
            <a:endParaRPr lang="en-GB" dirty="0" smtClean="0"/>
          </a:p>
          <a:p>
            <a:pPr marL="0" indent="0" algn="ctr">
              <a:buNone/>
            </a:pPr>
            <a:r>
              <a:rPr lang="en-GB" sz="6400" dirty="0" smtClean="0"/>
              <a:t>ANY QUESTIONS SO FAR?</a:t>
            </a:r>
            <a:endParaRPr lang="en-GB" sz="6400" dirty="0"/>
          </a:p>
        </p:txBody>
      </p:sp>
    </p:spTree>
    <p:extLst>
      <p:ext uri="{BB962C8B-B14F-4D97-AF65-F5344CB8AC3E}">
        <p14:creationId xmlns:p14="http://schemas.microsoft.com/office/powerpoint/2010/main" val="11243031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Tephigram</a:t>
            </a:r>
            <a:r>
              <a:rPr lang="en-GB" dirty="0" smtClean="0"/>
              <a:t> – putting it together</a:t>
            </a:r>
            <a:endParaRPr lang="en-GB"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83568" y="2636912"/>
            <a:ext cx="7860646" cy="2808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flipH="1" flipV="1">
            <a:off x="4355976" y="3789040"/>
            <a:ext cx="576064" cy="792088"/>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4067944" y="3789040"/>
            <a:ext cx="216024" cy="792088"/>
          </a:xfrm>
          <a:prstGeom prst="line">
            <a:avLst/>
          </a:prstGeom>
          <a:ln w="2540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499992" y="3789040"/>
            <a:ext cx="1152128"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24128" y="3645024"/>
            <a:ext cx="1224136" cy="307777"/>
          </a:xfrm>
          <a:prstGeom prst="rect">
            <a:avLst/>
          </a:prstGeom>
          <a:noFill/>
        </p:spPr>
        <p:txBody>
          <a:bodyPr wrap="square" rtlCol="0">
            <a:spAutoFit/>
          </a:bodyPr>
          <a:lstStyle/>
          <a:p>
            <a:r>
              <a:rPr lang="en-GB" sz="1400" dirty="0" err="1" smtClean="0"/>
              <a:t>Cloudbase</a:t>
            </a:r>
            <a:endParaRPr lang="en-GB" sz="1400" dirty="0"/>
          </a:p>
        </p:txBody>
      </p:sp>
      <p:sp>
        <p:nvSpPr>
          <p:cNvPr id="14" name="TextBox 13"/>
          <p:cNvSpPr txBox="1"/>
          <p:nvPr/>
        </p:nvSpPr>
        <p:spPr>
          <a:xfrm>
            <a:off x="4932040" y="4149080"/>
            <a:ext cx="1224136" cy="307777"/>
          </a:xfrm>
          <a:prstGeom prst="rect">
            <a:avLst/>
          </a:prstGeom>
          <a:noFill/>
        </p:spPr>
        <p:txBody>
          <a:bodyPr wrap="square" rtlCol="0">
            <a:spAutoFit/>
          </a:bodyPr>
          <a:lstStyle/>
          <a:p>
            <a:r>
              <a:rPr lang="en-GB" sz="1400" dirty="0" smtClean="0"/>
              <a:t>DALR line</a:t>
            </a:r>
            <a:endParaRPr lang="en-GB" sz="1400" dirty="0"/>
          </a:p>
        </p:txBody>
      </p:sp>
      <p:cxnSp>
        <p:nvCxnSpPr>
          <p:cNvPr id="18" name="Straight Arrow Connector 17"/>
          <p:cNvCxnSpPr/>
          <p:nvPr/>
        </p:nvCxnSpPr>
        <p:spPr>
          <a:xfrm flipH="1" flipV="1">
            <a:off x="4283968" y="3409255"/>
            <a:ext cx="72008" cy="389657"/>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411760" y="3781499"/>
            <a:ext cx="1224136" cy="307777"/>
          </a:xfrm>
          <a:prstGeom prst="rect">
            <a:avLst/>
          </a:prstGeom>
          <a:noFill/>
        </p:spPr>
        <p:txBody>
          <a:bodyPr wrap="square" rtlCol="0">
            <a:spAutoFit/>
          </a:bodyPr>
          <a:lstStyle/>
          <a:p>
            <a:r>
              <a:rPr lang="en-GB" sz="1400" dirty="0"/>
              <a:t>S</a:t>
            </a:r>
            <a:r>
              <a:rPr lang="en-GB" sz="1400" dirty="0" smtClean="0"/>
              <a:t>ALR line</a:t>
            </a:r>
            <a:endParaRPr lang="en-GB" sz="1400" dirty="0"/>
          </a:p>
        </p:txBody>
      </p:sp>
      <p:cxnSp>
        <p:nvCxnSpPr>
          <p:cNvPr id="24" name="Straight Arrow Connector 23"/>
          <p:cNvCxnSpPr/>
          <p:nvPr/>
        </p:nvCxnSpPr>
        <p:spPr>
          <a:xfrm>
            <a:off x="4391980" y="3409255"/>
            <a:ext cx="1260140"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3362747" y="3645024"/>
            <a:ext cx="921221" cy="29036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724128" y="3284984"/>
            <a:ext cx="1224136" cy="307777"/>
          </a:xfrm>
          <a:prstGeom prst="rect">
            <a:avLst/>
          </a:prstGeom>
          <a:noFill/>
        </p:spPr>
        <p:txBody>
          <a:bodyPr wrap="square" rtlCol="0">
            <a:spAutoFit/>
          </a:bodyPr>
          <a:lstStyle/>
          <a:p>
            <a:r>
              <a:rPr lang="en-GB" sz="1400" dirty="0" err="1" smtClean="0"/>
              <a:t>Cloudtop</a:t>
            </a:r>
            <a:endParaRPr lang="en-GB" sz="1400" dirty="0"/>
          </a:p>
        </p:txBody>
      </p:sp>
      <p:sp>
        <p:nvSpPr>
          <p:cNvPr id="31" name="TextBox 30"/>
          <p:cNvSpPr txBox="1"/>
          <p:nvPr/>
        </p:nvSpPr>
        <p:spPr>
          <a:xfrm>
            <a:off x="2051720" y="4273351"/>
            <a:ext cx="1584176" cy="307777"/>
          </a:xfrm>
          <a:prstGeom prst="rect">
            <a:avLst/>
          </a:prstGeom>
          <a:noFill/>
        </p:spPr>
        <p:txBody>
          <a:bodyPr wrap="square" rtlCol="0">
            <a:spAutoFit/>
          </a:bodyPr>
          <a:lstStyle/>
          <a:p>
            <a:r>
              <a:rPr lang="en-GB" sz="1400" dirty="0" smtClean="0"/>
              <a:t>Mixing ratio line</a:t>
            </a:r>
            <a:endParaRPr lang="en-GB" sz="1400" dirty="0"/>
          </a:p>
        </p:txBody>
      </p:sp>
      <p:cxnSp>
        <p:nvCxnSpPr>
          <p:cNvPr id="32" name="Straight Arrow Connector 31"/>
          <p:cNvCxnSpPr/>
          <p:nvPr/>
        </p:nvCxnSpPr>
        <p:spPr>
          <a:xfrm flipV="1">
            <a:off x="3398751" y="4149080"/>
            <a:ext cx="777205" cy="26945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9147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ppt_x"/>
                                          </p:val>
                                        </p:tav>
                                        <p:tav tm="100000">
                                          <p:val>
                                            <p:strVal val="#ppt_x"/>
                                          </p:val>
                                        </p:tav>
                                      </p:tavLst>
                                    </p:anim>
                                    <p:anim calcmode="lin" valueType="num">
                                      <p:cBhvr additive="base">
                                        <p:cTn id="3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22" grpId="0"/>
      <p:bldP spid="28" grpId="0"/>
      <p:bldP spid="3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hil\Desktop\good tpgra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7442" y="620688"/>
            <a:ext cx="6136925" cy="5483172"/>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p:cNvCxnSpPr/>
          <p:nvPr/>
        </p:nvCxnSpPr>
        <p:spPr>
          <a:xfrm>
            <a:off x="4644008" y="4941168"/>
            <a:ext cx="576064" cy="648072"/>
          </a:xfrm>
          <a:prstGeom prst="straightConnector1">
            <a:avLst/>
          </a:prstGeom>
          <a:ln w="25400">
            <a:solidFill>
              <a:schemeClr val="accent2"/>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5292080" y="5301208"/>
            <a:ext cx="1728192" cy="0"/>
          </a:xfrm>
          <a:prstGeom prst="straightConnector1">
            <a:avLst/>
          </a:prstGeom>
          <a:ln w="254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6900606" y="5013176"/>
            <a:ext cx="213589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smtClean="0">
                <a:solidFill>
                  <a:schemeClr val="accent3"/>
                </a:solidFill>
              </a:rPr>
              <a:t>Thermals</a:t>
            </a:r>
          </a:p>
        </p:txBody>
      </p:sp>
    </p:spTree>
    <p:extLst>
      <p:ext uri="{BB962C8B-B14F-4D97-AF65-F5344CB8AC3E}">
        <p14:creationId xmlns:p14="http://schemas.microsoft.com/office/powerpoint/2010/main" val="14338180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Tephigram</a:t>
            </a:r>
            <a:r>
              <a:rPr lang="en-GB" dirty="0" smtClean="0"/>
              <a:t> – blue thermal</a:t>
            </a:r>
            <a:endParaRPr lang="en-GB" dirty="0"/>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67544" y="2924944"/>
            <a:ext cx="8361079" cy="2448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Straight Connector 7"/>
          <p:cNvCxnSpPr/>
          <p:nvPr/>
        </p:nvCxnSpPr>
        <p:spPr>
          <a:xfrm flipV="1">
            <a:off x="4788024" y="4237447"/>
            <a:ext cx="216024" cy="792088"/>
          </a:xfrm>
          <a:prstGeom prst="line">
            <a:avLst/>
          </a:prstGeom>
          <a:ln w="25400">
            <a:solidFill>
              <a:srgbClr val="0070C0"/>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300192" y="4561383"/>
            <a:ext cx="1224136" cy="307777"/>
          </a:xfrm>
          <a:prstGeom prst="rect">
            <a:avLst/>
          </a:prstGeom>
          <a:noFill/>
        </p:spPr>
        <p:txBody>
          <a:bodyPr wrap="square" rtlCol="0">
            <a:spAutoFit/>
          </a:bodyPr>
          <a:lstStyle/>
          <a:p>
            <a:r>
              <a:rPr lang="en-GB" sz="1400" dirty="0" smtClean="0"/>
              <a:t>Thermal</a:t>
            </a:r>
            <a:endParaRPr lang="en-GB" sz="1400" dirty="0"/>
          </a:p>
        </p:txBody>
      </p:sp>
      <p:sp>
        <p:nvSpPr>
          <p:cNvPr id="31" name="TextBox 30"/>
          <p:cNvSpPr txBox="1"/>
          <p:nvPr/>
        </p:nvSpPr>
        <p:spPr>
          <a:xfrm>
            <a:off x="2483768" y="4365104"/>
            <a:ext cx="1584176" cy="307777"/>
          </a:xfrm>
          <a:prstGeom prst="rect">
            <a:avLst/>
          </a:prstGeom>
          <a:noFill/>
        </p:spPr>
        <p:txBody>
          <a:bodyPr wrap="square" rtlCol="0">
            <a:spAutoFit/>
          </a:bodyPr>
          <a:lstStyle/>
          <a:p>
            <a:r>
              <a:rPr lang="en-GB" sz="1400" dirty="0" smtClean="0"/>
              <a:t>Mixing ratio line</a:t>
            </a:r>
            <a:endParaRPr lang="en-GB" sz="1400" dirty="0"/>
          </a:p>
        </p:txBody>
      </p:sp>
      <p:cxnSp>
        <p:nvCxnSpPr>
          <p:cNvPr id="32" name="Straight Arrow Connector 31"/>
          <p:cNvCxnSpPr/>
          <p:nvPr/>
        </p:nvCxnSpPr>
        <p:spPr>
          <a:xfrm flipV="1">
            <a:off x="3857966" y="4359875"/>
            <a:ext cx="1101241" cy="13472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4" idx="1"/>
          </p:cNvCxnSpPr>
          <p:nvPr/>
        </p:nvCxnSpPr>
        <p:spPr>
          <a:xfrm flipH="1" flipV="1">
            <a:off x="5580112" y="4715271"/>
            <a:ext cx="720080" cy="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940152" y="4005064"/>
            <a:ext cx="2160240" cy="523220"/>
          </a:xfrm>
          <a:prstGeom prst="rect">
            <a:avLst/>
          </a:prstGeom>
          <a:noFill/>
        </p:spPr>
        <p:txBody>
          <a:bodyPr wrap="square" rtlCol="0">
            <a:spAutoFit/>
          </a:bodyPr>
          <a:lstStyle/>
          <a:p>
            <a:r>
              <a:rPr lang="en-GB" sz="1400" dirty="0" smtClean="0"/>
              <a:t>Inversion/isothermal layer</a:t>
            </a:r>
            <a:endParaRPr lang="en-GB" sz="1400" dirty="0"/>
          </a:p>
        </p:txBody>
      </p:sp>
      <p:cxnSp>
        <p:nvCxnSpPr>
          <p:cNvPr id="33" name="Straight Arrow Connector 32"/>
          <p:cNvCxnSpPr>
            <a:stCxn id="29" idx="1"/>
          </p:cNvCxnSpPr>
          <p:nvPr/>
        </p:nvCxnSpPr>
        <p:spPr>
          <a:xfrm flipH="1">
            <a:off x="5345562" y="4266674"/>
            <a:ext cx="594590" cy="8556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8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1" presetClass="entr" presetSubtype="0"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9"/>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1" grpId="0"/>
      <p:bldP spid="2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60648"/>
            <a:ext cx="8229600" cy="1143000"/>
          </a:xfrm>
        </p:spPr>
        <p:txBody>
          <a:bodyPr>
            <a:normAutofit/>
          </a:bodyPr>
          <a:lstStyle/>
          <a:p>
            <a:r>
              <a:rPr lang="en-GB" dirty="0" err="1" smtClean="0"/>
              <a:t>Tephigrams</a:t>
            </a:r>
            <a:r>
              <a:rPr lang="en-GB" dirty="0" smtClean="0"/>
              <a:t> - a good thermal day</a:t>
            </a:r>
            <a:endParaRPr lang="en-GB" dirty="0"/>
          </a:p>
        </p:txBody>
      </p:sp>
      <p:sp>
        <p:nvSpPr>
          <p:cNvPr id="2" name="Content Placeholder 1"/>
          <p:cNvSpPr>
            <a:spLocks noGrp="1"/>
          </p:cNvSpPr>
          <p:nvPr>
            <p:ph idx="1"/>
          </p:nvPr>
        </p:nvSpPr>
        <p:spPr>
          <a:xfrm>
            <a:off x="457200" y="1481328"/>
            <a:ext cx="8229600" cy="4900000"/>
          </a:xfrm>
        </p:spPr>
        <p:txBody>
          <a:bodyPr>
            <a:normAutofit fontScale="92500" lnSpcReduction="20000"/>
          </a:bodyPr>
          <a:lstStyle/>
          <a:p>
            <a:pPr marL="457200" indent="-457200">
              <a:buClrTx/>
              <a:buFont typeface="+mj-lt"/>
              <a:buAutoNum type="arabicPeriod"/>
            </a:pPr>
            <a:r>
              <a:rPr lang="en-GB" dirty="0" smtClean="0"/>
              <a:t>Lower air temperature profile follows dry (clear air) curves from the ground up (well mixed layer)</a:t>
            </a:r>
          </a:p>
          <a:p>
            <a:pPr marL="457200" indent="-457200">
              <a:buClrTx/>
              <a:buFont typeface="+mj-lt"/>
              <a:buAutoNum type="arabicPeriod"/>
            </a:pPr>
            <a:endParaRPr lang="en-GB" dirty="0" smtClean="0"/>
          </a:p>
          <a:p>
            <a:pPr marL="457200" indent="-457200">
              <a:buClrTx/>
              <a:buFont typeface="+mj-lt"/>
              <a:buAutoNum type="arabicPeriod"/>
            </a:pPr>
            <a:r>
              <a:rPr lang="en-GB" dirty="0"/>
              <a:t>A</a:t>
            </a:r>
            <a:r>
              <a:rPr lang="en-GB" dirty="0" smtClean="0"/>
              <a:t> stable layer / inversion at a reasonable height (top of thermal)</a:t>
            </a:r>
          </a:p>
          <a:p>
            <a:pPr marL="457200" indent="-457200">
              <a:buClrTx/>
              <a:buFont typeface="+mj-lt"/>
              <a:buAutoNum type="arabicPeriod"/>
            </a:pPr>
            <a:endParaRPr lang="en-GB" dirty="0" smtClean="0"/>
          </a:p>
          <a:p>
            <a:pPr marL="457200" indent="-457200">
              <a:buClrTx/>
              <a:buFont typeface="+mj-lt"/>
              <a:buAutoNum type="arabicPeriod"/>
            </a:pPr>
            <a:r>
              <a:rPr lang="en-GB" dirty="0" err="1"/>
              <a:t>C</a:t>
            </a:r>
            <a:r>
              <a:rPr lang="en-GB" dirty="0" err="1" smtClean="0"/>
              <a:t>loudbase</a:t>
            </a:r>
            <a:r>
              <a:rPr lang="en-GB" dirty="0" smtClean="0"/>
              <a:t> </a:t>
            </a:r>
            <a:r>
              <a:rPr lang="en-GB" dirty="0"/>
              <a:t>present at a reasonable height (not </a:t>
            </a:r>
            <a:r>
              <a:rPr lang="en-GB" dirty="0" smtClean="0"/>
              <a:t>blue thermals)</a:t>
            </a:r>
            <a:endParaRPr lang="en-GB" dirty="0"/>
          </a:p>
          <a:p>
            <a:pPr marL="457200" indent="-457200">
              <a:buClrTx/>
              <a:buFont typeface="+mj-lt"/>
              <a:buAutoNum type="arabicPeriod"/>
            </a:pPr>
            <a:endParaRPr lang="en-GB" dirty="0" smtClean="0"/>
          </a:p>
          <a:p>
            <a:pPr marL="457200" indent="-457200">
              <a:buClrTx/>
              <a:buFont typeface="+mj-lt"/>
              <a:buAutoNum type="arabicPeriod"/>
            </a:pPr>
            <a:r>
              <a:rPr lang="en-GB" dirty="0"/>
              <a:t>D</a:t>
            </a:r>
            <a:r>
              <a:rPr lang="en-GB" dirty="0" smtClean="0"/>
              <a:t>ry </a:t>
            </a:r>
            <a:r>
              <a:rPr lang="en-GB" dirty="0"/>
              <a:t>air above cloud </a:t>
            </a:r>
            <a:r>
              <a:rPr lang="en-GB" dirty="0" smtClean="0"/>
              <a:t>level to minimise cumulus spread-out</a:t>
            </a:r>
          </a:p>
          <a:p>
            <a:pPr marL="457200" indent="-457200">
              <a:buClrTx/>
              <a:buFont typeface="+mj-lt"/>
              <a:buAutoNum type="arabicPeriod"/>
            </a:pPr>
            <a:endParaRPr lang="en-GB" dirty="0" smtClean="0"/>
          </a:p>
          <a:p>
            <a:pPr marL="457200" indent="-457200">
              <a:buClrTx/>
              <a:buFont typeface="+mj-lt"/>
              <a:buAutoNum type="arabicPeriod"/>
            </a:pPr>
            <a:r>
              <a:rPr lang="en-GB" dirty="0"/>
              <a:t>L</a:t>
            </a:r>
            <a:r>
              <a:rPr lang="en-GB" dirty="0" smtClean="0"/>
              <a:t>ow wind speed (&lt;15kts) within </a:t>
            </a:r>
            <a:r>
              <a:rPr lang="en-GB" dirty="0" err="1" smtClean="0"/>
              <a:t>thermalling</a:t>
            </a:r>
            <a:r>
              <a:rPr lang="en-GB" dirty="0" smtClean="0"/>
              <a:t> layer</a:t>
            </a:r>
          </a:p>
          <a:p>
            <a:pPr marL="457200" indent="-457200">
              <a:buClrTx/>
              <a:buFont typeface="+mj-lt"/>
              <a:buAutoNum type="arabicPeriod"/>
            </a:pPr>
            <a:endParaRPr lang="en-GB" dirty="0" smtClean="0"/>
          </a:p>
          <a:p>
            <a:pPr marL="457200" indent="-457200">
              <a:buClrTx/>
              <a:buFont typeface="+mj-lt"/>
              <a:buAutoNum type="arabicPeriod"/>
            </a:pPr>
            <a:r>
              <a:rPr lang="en-GB" dirty="0"/>
              <a:t>N</a:t>
            </a:r>
            <a:r>
              <a:rPr lang="en-GB" dirty="0" smtClean="0"/>
              <a:t>o or thin upper cloud cover</a:t>
            </a:r>
          </a:p>
        </p:txBody>
      </p:sp>
    </p:spTree>
    <p:extLst>
      <p:ext uri="{BB962C8B-B14F-4D97-AF65-F5344CB8AC3E}">
        <p14:creationId xmlns:p14="http://schemas.microsoft.com/office/powerpoint/2010/main" val="798602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Phil\Desktop\good thermal tpgram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040" y="1611999"/>
            <a:ext cx="4716275" cy="474819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a:extLst>
              <a:ext uri="{FF2B5EF4-FFF2-40B4-BE49-F238E27FC236}">
                <a16:creationId xmlns="" xmlns:a16="http://schemas.microsoft.com/office/drawing/2014/main" xmlns:lc="http://schemas.openxmlformats.org/drawingml/2006/lockedCanvas" id="{FC3C60F6-AC39-4B18-A7D5-163E2FCA46B2}"/>
              </a:ext>
            </a:extLst>
          </p:cNvPr>
          <p:cNvCxnSpPr>
            <a:cxnSpLocks/>
          </p:cNvCxnSpPr>
          <p:nvPr/>
        </p:nvCxnSpPr>
        <p:spPr>
          <a:xfrm flipH="1">
            <a:off x="4211960" y="2492896"/>
            <a:ext cx="1080120" cy="0"/>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10">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5292080" y="2042845"/>
            <a:ext cx="1163782" cy="95410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smtClean="0">
                <a:solidFill>
                  <a:srgbClr val="FF0000"/>
                </a:solidFill>
              </a:rPr>
              <a:t>Air temp</a:t>
            </a:r>
            <a:endParaRPr lang="en-GB" sz="2800" dirty="0">
              <a:solidFill>
                <a:srgbClr val="FF0000"/>
              </a:solidFill>
            </a:endParaRPr>
          </a:p>
        </p:txBody>
      </p:sp>
      <p:sp>
        <p:nvSpPr>
          <p:cNvPr id="9" name="TextBox 14">
            <a:extLst>
              <a:ext uri="{FF2B5EF4-FFF2-40B4-BE49-F238E27FC236}">
                <a16:creationId xmlns="" xmlns:a16="http://schemas.microsoft.com/office/drawing/2014/main" xmlns:lc="http://schemas.openxmlformats.org/drawingml/2006/lockedCanvas" id="{484055AA-5E62-491F-8F17-2E6E493ABBFA}"/>
              </a:ext>
            </a:extLst>
          </p:cNvPr>
          <p:cNvSpPr txBox="1"/>
          <p:nvPr/>
        </p:nvSpPr>
        <p:spPr>
          <a:xfrm>
            <a:off x="852095" y="2231286"/>
            <a:ext cx="1991713" cy="95410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err="1" smtClean="0">
                <a:solidFill>
                  <a:srgbClr val="0070C0"/>
                </a:solidFill>
              </a:rPr>
              <a:t>Dewpoint</a:t>
            </a:r>
            <a:r>
              <a:rPr lang="en-GB" sz="2800" dirty="0" smtClean="0">
                <a:solidFill>
                  <a:srgbClr val="0070C0"/>
                </a:solidFill>
              </a:rPr>
              <a:t> temp</a:t>
            </a:r>
          </a:p>
        </p:txBody>
      </p:sp>
      <p:cxnSp>
        <p:nvCxnSpPr>
          <p:cNvPr id="10" name="Straight Arrow Connector 9">
            <a:extLst>
              <a:ext uri="{FF2B5EF4-FFF2-40B4-BE49-F238E27FC236}">
                <a16:creationId xmlns="" xmlns:a16="http://schemas.microsoft.com/office/drawing/2014/main" xmlns:lc="http://schemas.openxmlformats.org/drawingml/2006/lockedCanvas" id="{6721B801-84A2-4B8F-BA03-39A6E6572653}"/>
              </a:ext>
            </a:extLst>
          </p:cNvPr>
          <p:cNvCxnSpPr>
            <a:cxnSpLocks/>
          </p:cNvCxnSpPr>
          <p:nvPr/>
        </p:nvCxnSpPr>
        <p:spPr>
          <a:xfrm>
            <a:off x="2627285" y="2492896"/>
            <a:ext cx="1008611" cy="0"/>
          </a:xfrm>
          <a:prstGeom prst="straightConnector1">
            <a:avLst/>
          </a:prstGeom>
          <a:ln w="317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H="1">
            <a:off x="6948264" y="2420888"/>
            <a:ext cx="936104" cy="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7800706" y="1988840"/>
            <a:ext cx="1163782" cy="95410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smtClean="0">
                <a:solidFill>
                  <a:srgbClr val="00B050"/>
                </a:solidFill>
              </a:rPr>
              <a:t>Wind info</a:t>
            </a:r>
            <a:endParaRPr lang="en-GB" sz="2800" dirty="0">
              <a:solidFill>
                <a:srgbClr val="00B050"/>
              </a:solidFill>
            </a:endParaRPr>
          </a:p>
        </p:txBody>
      </p:sp>
      <p:cxnSp>
        <p:nvCxnSpPr>
          <p:cNvPr id="13" name="Straight Arrow Connector 12"/>
          <p:cNvCxnSpPr/>
          <p:nvPr/>
        </p:nvCxnSpPr>
        <p:spPr>
          <a:xfrm flipV="1">
            <a:off x="7380312" y="3933056"/>
            <a:ext cx="6718" cy="1944216"/>
          </a:xfrm>
          <a:prstGeom prst="straightConnector1">
            <a:avLst/>
          </a:prstGeom>
          <a:ln w="254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484850" y="4653136"/>
            <a:ext cx="1335622" cy="523220"/>
          </a:xfrm>
          <a:prstGeom prst="rect">
            <a:avLst/>
          </a:prstGeom>
        </p:spPr>
        <p:txBody>
          <a:bodyPr wrap="none">
            <a:spAutoFit/>
          </a:bodyPr>
          <a:lstStyle/>
          <a:p>
            <a:r>
              <a:rPr lang="en-GB" sz="2800" dirty="0" smtClean="0">
                <a:solidFill>
                  <a:schemeClr val="accent6">
                    <a:lumMod val="60000"/>
                    <a:lumOff val="40000"/>
                  </a:schemeClr>
                </a:solidFill>
              </a:rPr>
              <a:t>Height</a:t>
            </a:r>
            <a:endParaRPr lang="en-GB" sz="2800" dirty="0">
              <a:solidFill>
                <a:schemeClr val="accent6">
                  <a:lumMod val="60000"/>
                  <a:lumOff val="40000"/>
                </a:schemeClr>
              </a:solidFill>
            </a:endParaRPr>
          </a:p>
        </p:txBody>
      </p:sp>
      <p:cxnSp>
        <p:nvCxnSpPr>
          <p:cNvPr id="19" name="Straight Arrow Connector 18"/>
          <p:cNvCxnSpPr/>
          <p:nvPr/>
        </p:nvCxnSpPr>
        <p:spPr>
          <a:xfrm>
            <a:off x="5148064" y="6597352"/>
            <a:ext cx="1224136" cy="0"/>
          </a:xfrm>
          <a:prstGeom prst="straightConnector1">
            <a:avLst/>
          </a:prstGeom>
          <a:ln w="254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902337" y="6290156"/>
            <a:ext cx="1173719" cy="523220"/>
          </a:xfrm>
          <a:prstGeom prst="rect">
            <a:avLst/>
          </a:prstGeom>
        </p:spPr>
        <p:txBody>
          <a:bodyPr wrap="none">
            <a:spAutoFit/>
          </a:bodyPr>
          <a:lstStyle/>
          <a:p>
            <a:r>
              <a:rPr lang="en-GB" sz="2800" dirty="0" smtClean="0">
                <a:solidFill>
                  <a:schemeClr val="accent3"/>
                </a:solidFill>
              </a:rPr>
              <a:t>Temp</a:t>
            </a:r>
            <a:endParaRPr lang="en-GB" sz="2800" dirty="0">
              <a:solidFill>
                <a:schemeClr val="accent3"/>
              </a:solidFill>
            </a:endParaRPr>
          </a:p>
        </p:txBody>
      </p:sp>
      <p:cxnSp>
        <p:nvCxnSpPr>
          <p:cNvPr id="22" name="Straight Connector 21"/>
          <p:cNvCxnSpPr/>
          <p:nvPr/>
        </p:nvCxnSpPr>
        <p:spPr>
          <a:xfrm>
            <a:off x="3059832" y="6597352"/>
            <a:ext cx="75261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5" name="Title 2"/>
          <p:cNvSpPr>
            <a:spLocks noGrp="1"/>
          </p:cNvSpPr>
          <p:nvPr>
            <p:ph type="title"/>
          </p:nvPr>
        </p:nvSpPr>
        <p:spPr>
          <a:xfrm>
            <a:off x="457200" y="533400"/>
            <a:ext cx="8229600" cy="990600"/>
          </a:xfrm>
        </p:spPr>
        <p:txBody>
          <a:bodyPr>
            <a:normAutofit/>
          </a:bodyPr>
          <a:lstStyle/>
          <a:p>
            <a:r>
              <a:rPr lang="en-GB" dirty="0" err="1" smtClean="0"/>
              <a:t>Tephigram</a:t>
            </a:r>
            <a:r>
              <a:rPr lang="en-GB" dirty="0" smtClean="0"/>
              <a:t> from RASP</a:t>
            </a:r>
            <a:endParaRPr lang="en-GB" dirty="0"/>
          </a:p>
        </p:txBody>
      </p:sp>
    </p:spTree>
    <p:extLst>
      <p:ext uri="{BB962C8B-B14F-4D97-AF65-F5344CB8AC3E}">
        <p14:creationId xmlns:p14="http://schemas.microsoft.com/office/powerpoint/2010/main" val="42771245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Phil\Desktop\good thermal tpgram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045" y="1725652"/>
            <a:ext cx="4716275" cy="474819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a:extLst>
              <a:ext uri="{FF2B5EF4-FFF2-40B4-BE49-F238E27FC236}">
                <a16:creationId xmlns="" xmlns:a16="http://schemas.microsoft.com/office/drawing/2014/main" xmlns:lc="http://schemas.openxmlformats.org/drawingml/2006/lockedCanvas" id="{FC3C60F6-AC39-4B18-A7D5-163E2FCA46B2}"/>
              </a:ext>
            </a:extLst>
          </p:cNvPr>
          <p:cNvCxnSpPr>
            <a:cxnSpLocks/>
          </p:cNvCxnSpPr>
          <p:nvPr/>
        </p:nvCxnSpPr>
        <p:spPr>
          <a:xfrm flipH="1">
            <a:off x="4211960" y="2492896"/>
            <a:ext cx="1080120" cy="0"/>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10">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5292080" y="2042845"/>
            <a:ext cx="1163782" cy="95410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smtClean="0">
                <a:solidFill>
                  <a:srgbClr val="FF0000"/>
                </a:solidFill>
              </a:rPr>
              <a:t>Air temp</a:t>
            </a:r>
            <a:endParaRPr lang="en-GB" sz="2800" dirty="0">
              <a:solidFill>
                <a:srgbClr val="FF0000"/>
              </a:solidFill>
            </a:endParaRPr>
          </a:p>
        </p:txBody>
      </p:sp>
      <p:sp>
        <p:nvSpPr>
          <p:cNvPr id="9" name="TextBox 14">
            <a:extLst>
              <a:ext uri="{FF2B5EF4-FFF2-40B4-BE49-F238E27FC236}">
                <a16:creationId xmlns="" xmlns:a16="http://schemas.microsoft.com/office/drawing/2014/main" xmlns:lc="http://schemas.openxmlformats.org/drawingml/2006/lockedCanvas" id="{484055AA-5E62-491F-8F17-2E6E493ABBFA}"/>
              </a:ext>
            </a:extLst>
          </p:cNvPr>
          <p:cNvSpPr txBox="1"/>
          <p:nvPr/>
        </p:nvSpPr>
        <p:spPr>
          <a:xfrm>
            <a:off x="852095" y="2231286"/>
            <a:ext cx="1991713" cy="95410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err="1" smtClean="0">
                <a:solidFill>
                  <a:srgbClr val="0070C0"/>
                </a:solidFill>
              </a:rPr>
              <a:t>Dewpoint</a:t>
            </a:r>
            <a:r>
              <a:rPr lang="en-GB" sz="2800" dirty="0" smtClean="0">
                <a:solidFill>
                  <a:srgbClr val="0070C0"/>
                </a:solidFill>
              </a:rPr>
              <a:t> temp</a:t>
            </a:r>
          </a:p>
        </p:txBody>
      </p:sp>
      <p:cxnSp>
        <p:nvCxnSpPr>
          <p:cNvPr id="10" name="Straight Arrow Connector 9">
            <a:extLst>
              <a:ext uri="{FF2B5EF4-FFF2-40B4-BE49-F238E27FC236}">
                <a16:creationId xmlns="" xmlns:a16="http://schemas.microsoft.com/office/drawing/2014/main" xmlns:lc="http://schemas.openxmlformats.org/drawingml/2006/lockedCanvas" id="{6721B801-84A2-4B8F-BA03-39A6E6572653}"/>
              </a:ext>
            </a:extLst>
          </p:cNvPr>
          <p:cNvCxnSpPr>
            <a:cxnSpLocks/>
          </p:cNvCxnSpPr>
          <p:nvPr/>
        </p:nvCxnSpPr>
        <p:spPr>
          <a:xfrm>
            <a:off x="2627285" y="2492896"/>
            <a:ext cx="1008611" cy="0"/>
          </a:xfrm>
          <a:prstGeom prst="straightConnector1">
            <a:avLst/>
          </a:prstGeom>
          <a:ln w="317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H="1">
            <a:off x="6948264" y="2420888"/>
            <a:ext cx="936104" cy="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7800706" y="1988840"/>
            <a:ext cx="1163782" cy="95410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smtClean="0">
                <a:solidFill>
                  <a:srgbClr val="00B050"/>
                </a:solidFill>
              </a:rPr>
              <a:t>Wind info</a:t>
            </a:r>
            <a:endParaRPr lang="en-GB" sz="2800" dirty="0">
              <a:solidFill>
                <a:srgbClr val="00B050"/>
              </a:solidFill>
            </a:endParaRPr>
          </a:p>
        </p:txBody>
      </p:sp>
      <p:cxnSp>
        <p:nvCxnSpPr>
          <p:cNvPr id="13" name="Straight Arrow Connector 12"/>
          <p:cNvCxnSpPr/>
          <p:nvPr/>
        </p:nvCxnSpPr>
        <p:spPr>
          <a:xfrm flipV="1">
            <a:off x="7380312" y="3933056"/>
            <a:ext cx="6718" cy="1944216"/>
          </a:xfrm>
          <a:prstGeom prst="straightConnector1">
            <a:avLst/>
          </a:prstGeom>
          <a:ln w="254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484850" y="4653136"/>
            <a:ext cx="1335622" cy="523220"/>
          </a:xfrm>
          <a:prstGeom prst="rect">
            <a:avLst/>
          </a:prstGeom>
        </p:spPr>
        <p:txBody>
          <a:bodyPr wrap="none">
            <a:spAutoFit/>
          </a:bodyPr>
          <a:lstStyle/>
          <a:p>
            <a:r>
              <a:rPr lang="en-GB" sz="2800" dirty="0" smtClean="0">
                <a:solidFill>
                  <a:schemeClr val="accent6">
                    <a:lumMod val="60000"/>
                    <a:lumOff val="40000"/>
                  </a:schemeClr>
                </a:solidFill>
              </a:rPr>
              <a:t>Height</a:t>
            </a:r>
            <a:endParaRPr lang="en-GB" sz="2800" dirty="0">
              <a:solidFill>
                <a:schemeClr val="accent6">
                  <a:lumMod val="60000"/>
                  <a:lumOff val="40000"/>
                </a:schemeClr>
              </a:solidFill>
            </a:endParaRPr>
          </a:p>
        </p:txBody>
      </p:sp>
      <p:cxnSp>
        <p:nvCxnSpPr>
          <p:cNvPr id="19" name="Straight Arrow Connector 18"/>
          <p:cNvCxnSpPr/>
          <p:nvPr/>
        </p:nvCxnSpPr>
        <p:spPr>
          <a:xfrm>
            <a:off x="5148064" y="6597352"/>
            <a:ext cx="1224136" cy="0"/>
          </a:xfrm>
          <a:prstGeom prst="straightConnector1">
            <a:avLst/>
          </a:prstGeom>
          <a:ln w="254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902337" y="6290156"/>
            <a:ext cx="1173719" cy="523220"/>
          </a:xfrm>
          <a:prstGeom prst="rect">
            <a:avLst/>
          </a:prstGeom>
        </p:spPr>
        <p:txBody>
          <a:bodyPr wrap="none">
            <a:spAutoFit/>
          </a:bodyPr>
          <a:lstStyle/>
          <a:p>
            <a:r>
              <a:rPr lang="en-GB" sz="2800" dirty="0" smtClean="0">
                <a:solidFill>
                  <a:schemeClr val="accent3"/>
                </a:solidFill>
              </a:rPr>
              <a:t>Temp</a:t>
            </a:r>
            <a:endParaRPr lang="en-GB" sz="2800" dirty="0">
              <a:solidFill>
                <a:schemeClr val="accent3"/>
              </a:solidFill>
            </a:endParaRPr>
          </a:p>
        </p:txBody>
      </p:sp>
      <p:cxnSp>
        <p:nvCxnSpPr>
          <p:cNvPr id="22" name="Straight Connector 21"/>
          <p:cNvCxnSpPr/>
          <p:nvPr/>
        </p:nvCxnSpPr>
        <p:spPr>
          <a:xfrm>
            <a:off x="3059832" y="6597352"/>
            <a:ext cx="75261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5" name="Title 2"/>
          <p:cNvSpPr>
            <a:spLocks noGrp="1"/>
          </p:cNvSpPr>
          <p:nvPr>
            <p:ph type="title"/>
          </p:nvPr>
        </p:nvSpPr>
        <p:spPr>
          <a:xfrm>
            <a:off x="457200" y="533400"/>
            <a:ext cx="8229600" cy="990600"/>
          </a:xfrm>
        </p:spPr>
        <p:txBody>
          <a:bodyPr>
            <a:normAutofit/>
          </a:bodyPr>
          <a:lstStyle/>
          <a:p>
            <a:r>
              <a:rPr lang="en-GB" dirty="0" err="1" smtClean="0"/>
              <a:t>Tephigram</a:t>
            </a:r>
            <a:r>
              <a:rPr lang="en-GB" dirty="0" smtClean="0"/>
              <a:t> – a good thermal day</a:t>
            </a:r>
            <a:endParaRPr lang="en-GB" dirty="0"/>
          </a:p>
        </p:txBody>
      </p:sp>
      <p:sp>
        <p:nvSpPr>
          <p:cNvPr id="2" name="Oval 1"/>
          <p:cNvSpPr/>
          <p:nvPr/>
        </p:nvSpPr>
        <p:spPr>
          <a:xfrm>
            <a:off x="2843808" y="3645024"/>
            <a:ext cx="2214369" cy="126972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3864830" y="5301208"/>
            <a:ext cx="1499258" cy="8196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 name="Straight Arrow Connector 4"/>
          <p:cNvCxnSpPr/>
          <p:nvPr/>
        </p:nvCxnSpPr>
        <p:spPr>
          <a:xfrm flipH="1">
            <a:off x="4572000" y="5085184"/>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148064" y="4914746"/>
            <a:ext cx="1656184" cy="369332"/>
          </a:xfrm>
          <a:prstGeom prst="rect">
            <a:avLst/>
          </a:prstGeom>
          <a:noFill/>
        </p:spPr>
        <p:txBody>
          <a:bodyPr wrap="square" rtlCol="0">
            <a:spAutoFit/>
          </a:bodyPr>
          <a:lstStyle/>
          <a:p>
            <a:r>
              <a:rPr lang="en-GB" dirty="0"/>
              <a:t>2</a:t>
            </a:r>
            <a:r>
              <a:rPr lang="en-GB" dirty="0" smtClean="0"/>
              <a:t>.Inversion</a:t>
            </a:r>
            <a:endParaRPr lang="en-GB" dirty="0"/>
          </a:p>
        </p:txBody>
      </p:sp>
      <p:cxnSp>
        <p:nvCxnSpPr>
          <p:cNvPr id="23" name="Straight Arrow Connector 22"/>
          <p:cNvCxnSpPr/>
          <p:nvPr/>
        </p:nvCxnSpPr>
        <p:spPr>
          <a:xfrm>
            <a:off x="2268243" y="4262889"/>
            <a:ext cx="57556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59133" y="4077072"/>
            <a:ext cx="1152627" cy="369332"/>
          </a:xfrm>
          <a:prstGeom prst="rect">
            <a:avLst/>
          </a:prstGeom>
          <a:noFill/>
        </p:spPr>
        <p:txBody>
          <a:bodyPr wrap="square" rtlCol="0">
            <a:spAutoFit/>
          </a:bodyPr>
          <a:lstStyle/>
          <a:p>
            <a:r>
              <a:rPr lang="en-GB" dirty="0"/>
              <a:t>4</a:t>
            </a:r>
            <a:r>
              <a:rPr lang="en-GB" dirty="0" smtClean="0"/>
              <a:t>.Dry air</a:t>
            </a:r>
            <a:endParaRPr lang="en-GB" dirty="0"/>
          </a:p>
        </p:txBody>
      </p:sp>
      <p:cxnSp>
        <p:nvCxnSpPr>
          <p:cNvPr id="25" name="Straight Arrow Connector 24"/>
          <p:cNvCxnSpPr/>
          <p:nvPr/>
        </p:nvCxnSpPr>
        <p:spPr>
          <a:xfrm>
            <a:off x="2556025" y="5721740"/>
            <a:ext cx="1236797"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67544" y="5517232"/>
            <a:ext cx="2088232" cy="369332"/>
          </a:xfrm>
          <a:prstGeom prst="rect">
            <a:avLst/>
          </a:prstGeom>
          <a:noFill/>
        </p:spPr>
        <p:txBody>
          <a:bodyPr wrap="square" rtlCol="0">
            <a:spAutoFit/>
          </a:bodyPr>
          <a:lstStyle/>
          <a:p>
            <a:r>
              <a:rPr lang="en-GB" dirty="0" smtClean="0"/>
              <a:t>1.Well-mixed layer</a:t>
            </a:r>
            <a:endParaRPr lang="en-GB" dirty="0"/>
          </a:p>
        </p:txBody>
      </p:sp>
      <p:sp>
        <p:nvSpPr>
          <p:cNvPr id="24" name="TextBox 23"/>
          <p:cNvSpPr txBox="1"/>
          <p:nvPr/>
        </p:nvSpPr>
        <p:spPr>
          <a:xfrm>
            <a:off x="467544" y="5075892"/>
            <a:ext cx="2268501" cy="369332"/>
          </a:xfrm>
          <a:prstGeom prst="rect">
            <a:avLst/>
          </a:prstGeom>
          <a:noFill/>
        </p:spPr>
        <p:txBody>
          <a:bodyPr wrap="square" rtlCol="0">
            <a:spAutoFit/>
          </a:bodyPr>
          <a:lstStyle/>
          <a:p>
            <a:r>
              <a:rPr lang="en-GB" dirty="0"/>
              <a:t>3</a:t>
            </a:r>
            <a:r>
              <a:rPr lang="en-GB" dirty="0" smtClean="0"/>
              <a:t>. Cumulus cloud?</a:t>
            </a:r>
            <a:endParaRPr lang="en-GB" dirty="0"/>
          </a:p>
        </p:txBody>
      </p:sp>
      <p:cxnSp>
        <p:nvCxnSpPr>
          <p:cNvPr id="27" name="Straight Arrow Connector 26"/>
          <p:cNvCxnSpPr/>
          <p:nvPr/>
        </p:nvCxnSpPr>
        <p:spPr>
          <a:xfrm>
            <a:off x="2513191" y="5284078"/>
            <a:ext cx="1770777"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 name="Oval 2"/>
          <p:cNvSpPr/>
          <p:nvPr/>
        </p:nvSpPr>
        <p:spPr>
          <a:xfrm>
            <a:off x="6372200" y="5099412"/>
            <a:ext cx="576064" cy="1137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Arrow Connector 27"/>
          <p:cNvCxnSpPr/>
          <p:nvPr/>
        </p:nvCxnSpPr>
        <p:spPr>
          <a:xfrm flipH="1">
            <a:off x="6908786" y="5657671"/>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452320" y="5435932"/>
            <a:ext cx="1656184" cy="646331"/>
          </a:xfrm>
          <a:prstGeom prst="rect">
            <a:avLst/>
          </a:prstGeom>
          <a:noFill/>
        </p:spPr>
        <p:txBody>
          <a:bodyPr wrap="square" rtlCol="0">
            <a:spAutoFit/>
          </a:bodyPr>
          <a:lstStyle/>
          <a:p>
            <a:r>
              <a:rPr lang="en-GB" dirty="0" smtClean="0"/>
              <a:t>5. Low </a:t>
            </a:r>
            <a:r>
              <a:rPr lang="en-GB" dirty="0" err="1" smtClean="0"/>
              <a:t>windspeed</a:t>
            </a:r>
            <a:endParaRPr lang="en-GB" dirty="0"/>
          </a:p>
        </p:txBody>
      </p:sp>
    </p:spTree>
    <p:extLst>
      <p:ext uri="{BB962C8B-B14F-4D97-AF65-F5344CB8AC3E}">
        <p14:creationId xmlns:p14="http://schemas.microsoft.com/office/powerpoint/2010/main" val="27058925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hil\Desktop\good tpgra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1597290"/>
            <a:ext cx="5688631" cy="5082634"/>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457200" y="533400"/>
            <a:ext cx="8229600" cy="990600"/>
          </a:xfrm>
        </p:spPr>
        <p:txBody>
          <a:bodyPr>
            <a:normAutofit fontScale="90000"/>
          </a:bodyPr>
          <a:lstStyle/>
          <a:p>
            <a:r>
              <a:rPr lang="en-GB" dirty="0" err="1" smtClean="0"/>
              <a:t>Tephigrams</a:t>
            </a:r>
            <a:r>
              <a:rPr lang="en-GB" dirty="0" smtClean="0"/>
              <a:t> – why is stable air stable?</a:t>
            </a:r>
            <a:endParaRPr lang="en-GB" dirty="0"/>
          </a:p>
        </p:txBody>
      </p:sp>
      <p:cxnSp>
        <p:nvCxnSpPr>
          <p:cNvPr id="4" name="Straight Arrow Connector 3"/>
          <p:cNvCxnSpPr/>
          <p:nvPr/>
        </p:nvCxnSpPr>
        <p:spPr>
          <a:xfrm flipH="1">
            <a:off x="5040051" y="3537012"/>
            <a:ext cx="432049"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5310082" y="3023374"/>
            <a:ext cx="213589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smtClean="0">
                <a:solidFill>
                  <a:srgbClr val="FF0000"/>
                </a:solidFill>
              </a:rPr>
              <a:t>Stable layer</a:t>
            </a:r>
          </a:p>
        </p:txBody>
      </p:sp>
      <p:sp>
        <p:nvSpPr>
          <p:cNvPr id="6" name="Oval 5"/>
          <p:cNvSpPr/>
          <p:nvPr/>
        </p:nvSpPr>
        <p:spPr>
          <a:xfrm>
            <a:off x="4076417" y="3753036"/>
            <a:ext cx="576064" cy="216024"/>
          </a:xfrm>
          <a:prstGeom prst="ellipse">
            <a:avLst/>
          </a:prstGeom>
          <a:solidFill>
            <a:srgbClr val="0070C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Arrow Connector 7"/>
          <p:cNvCxnSpPr/>
          <p:nvPr/>
        </p:nvCxnSpPr>
        <p:spPr>
          <a:xfrm flipH="1" flipV="1">
            <a:off x="4371727" y="3874078"/>
            <a:ext cx="486054" cy="64807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995936" y="4157790"/>
            <a:ext cx="504056" cy="369332"/>
          </a:xfrm>
          <a:prstGeom prst="rect">
            <a:avLst/>
          </a:prstGeom>
          <a:noFill/>
        </p:spPr>
        <p:txBody>
          <a:bodyPr wrap="square" rtlCol="0">
            <a:spAutoFit/>
          </a:bodyPr>
          <a:lstStyle/>
          <a:p>
            <a:r>
              <a:rPr lang="en-GB" dirty="0" smtClean="0"/>
              <a:t>?!</a:t>
            </a:r>
            <a:endParaRPr lang="en-GB" dirty="0"/>
          </a:p>
        </p:txBody>
      </p:sp>
      <p:sp>
        <p:nvSpPr>
          <p:cNvPr id="11" name="Oval 10"/>
          <p:cNvSpPr/>
          <p:nvPr/>
        </p:nvSpPr>
        <p:spPr>
          <a:xfrm>
            <a:off x="4644008" y="4437112"/>
            <a:ext cx="427547" cy="180020"/>
          </a:xfrm>
          <a:prstGeom prst="ellipse">
            <a:avLst/>
          </a:prstGeom>
          <a:solidFill>
            <a:srgbClr val="00B0F0">
              <a:alpha val="5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Arrow Connector 12"/>
          <p:cNvCxnSpPr/>
          <p:nvPr/>
        </p:nvCxnSpPr>
        <p:spPr>
          <a:xfrm>
            <a:off x="4851031" y="4522150"/>
            <a:ext cx="585065" cy="70705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5310082" y="5157192"/>
            <a:ext cx="270030" cy="144016"/>
          </a:xfrm>
          <a:prstGeom prst="ellipse">
            <a:avLst/>
          </a:prstGeom>
          <a:solidFill>
            <a:srgbClr val="C00000">
              <a:alpha val="5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5220072" y="4653136"/>
            <a:ext cx="504056" cy="369332"/>
          </a:xfrm>
          <a:prstGeom prst="rect">
            <a:avLst/>
          </a:prstGeom>
          <a:noFill/>
        </p:spPr>
        <p:txBody>
          <a:bodyPr wrap="square" rtlCol="0">
            <a:spAutoFit/>
          </a:bodyPr>
          <a:lstStyle/>
          <a:p>
            <a:r>
              <a:rPr lang="en-GB" dirty="0" smtClean="0"/>
              <a:t>?!</a:t>
            </a:r>
            <a:endParaRPr lang="en-GB" dirty="0"/>
          </a:p>
        </p:txBody>
      </p:sp>
    </p:spTree>
    <p:extLst>
      <p:ext uri="{BB962C8B-B14F-4D97-AF65-F5344CB8AC3E}">
        <p14:creationId xmlns:p14="http://schemas.microsoft.com/office/powerpoint/2010/main" val="1153227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err="1" smtClean="0"/>
              <a:t>Tephigrams</a:t>
            </a:r>
            <a:r>
              <a:rPr lang="en-GB" dirty="0" smtClean="0"/>
              <a:t> – well mixed layer</a:t>
            </a: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1628800"/>
            <a:ext cx="6048672" cy="52103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reeform 4"/>
          <p:cNvSpPr/>
          <p:nvPr/>
        </p:nvSpPr>
        <p:spPr>
          <a:xfrm>
            <a:off x="4089658" y="3513221"/>
            <a:ext cx="209626" cy="2438400"/>
          </a:xfrm>
          <a:custGeom>
            <a:avLst/>
            <a:gdLst>
              <a:gd name="connsiteX0" fmla="*/ 209626 w 209626"/>
              <a:gd name="connsiteY0" fmla="*/ 2438400 h 2438400"/>
              <a:gd name="connsiteX1" fmla="*/ 193584 w 209626"/>
              <a:gd name="connsiteY1" fmla="*/ 2245895 h 2438400"/>
              <a:gd name="connsiteX2" fmla="*/ 177542 w 209626"/>
              <a:gd name="connsiteY2" fmla="*/ 2197768 h 2438400"/>
              <a:gd name="connsiteX3" fmla="*/ 81289 w 209626"/>
              <a:gd name="connsiteY3" fmla="*/ 2069432 h 2438400"/>
              <a:gd name="connsiteX4" fmla="*/ 49205 w 209626"/>
              <a:gd name="connsiteY4" fmla="*/ 1973179 h 2438400"/>
              <a:gd name="connsiteX5" fmla="*/ 17121 w 209626"/>
              <a:gd name="connsiteY5" fmla="*/ 1780674 h 2438400"/>
              <a:gd name="connsiteX6" fmla="*/ 17121 w 209626"/>
              <a:gd name="connsiteY6" fmla="*/ 1347537 h 2438400"/>
              <a:gd name="connsiteX7" fmla="*/ 49205 w 209626"/>
              <a:gd name="connsiteY7" fmla="*/ 1251284 h 2438400"/>
              <a:gd name="connsiteX8" fmla="*/ 81289 w 209626"/>
              <a:gd name="connsiteY8" fmla="*/ 1203158 h 2438400"/>
              <a:gd name="connsiteX9" fmla="*/ 97331 w 209626"/>
              <a:gd name="connsiteY9" fmla="*/ 1122947 h 2438400"/>
              <a:gd name="connsiteX10" fmla="*/ 129416 w 209626"/>
              <a:gd name="connsiteY10" fmla="*/ 1026695 h 2438400"/>
              <a:gd name="connsiteX11" fmla="*/ 129416 w 209626"/>
              <a:gd name="connsiteY11" fmla="*/ 593558 h 2438400"/>
              <a:gd name="connsiteX12" fmla="*/ 65247 w 209626"/>
              <a:gd name="connsiteY12" fmla="*/ 497305 h 2438400"/>
              <a:gd name="connsiteX13" fmla="*/ 49205 w 209626"/>
              <a:gd name="connsiteY13" fmla="*/ 433137 h 2438400"/>
              <a:gd name="connsiteX14" fmla="*/ 17121 w 209626"/>
              <a:gd name="connsiteY14" fmla="*/ 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9626" h="2438400">
                <a:moveTo>
                  <a:pt x="209626" y="2438400"/>
                </a:moveTo>
                <a:cubicBezTo>
                  <a:pt x="204279" y="2374232"/>
                  <a:pt x="202094" y="2309721"/>
                  <a:pt x="193584" y="2245895"/>
                </a:cubicBezTo>
                <a:cubicBezTo>
                  <a:pt x="191349" y="2229133"/>
                  <a:pt x="185754" y="2212550"/>
                  <a:pt x="177542" y="2197768"/>
                </a:cubicBezTo>
                <a:cubicBezTo>
                  <a:pt x="132193" y="2116139"/>
                  <a:pt x="129968" y="2118110"/>
                  <a:pt x="81289" y="2069432"/>
                </a:cubicBezTo>
                <a:cubicBezTo>
                  <a:pt x="70594" y="2037348"/>
                  <a:pt x="53400" y="2006738"/>
                  <a:pt x="49205" y="1973179"/>
                </a:cubicBezTo>
                <a:cubicBezTo>
                  <a:pt x="30428" y="1822965"/>
                  <a:pt x="43619" y="1886667"/>
                  <a:pt x="17121" y="1780674"/>
                </a:cubicBezTo>
                <a:cubicBezTo>
                  <a:pt x="1258" y="1590317"/>
                  <a:pt x="-11762" y="1549720"/>
                  <a:pt x="17121" y="1347537"/>
                </a:cubicBezTo>
                <a:cubicBezTo>
                  <a:pt x="21904" y="1314057"/>
                  <a:pt x="30445" y="1279424"/>
                  <a:pt x="49205" y="1251284"/>
                </a:cubicBezTo>
                <a:lnTo>
                  <a:pt x="81289" y="1203158"/>
                </a:lnTo>
                <a:cubicBezTo>
                  <a:pt x="86636" y="1176421"/>
                  <a:pt x="90157" y="1149253"/>
                  <a:pt x="97331" y="1122947"/>
                </a:cubicBezTo>
                <a:cubicBezTo>
                  <a:pt x="106230" y="1090319"/>
                  <a:pt x="129416" y="1026695"/>
                  <a:pt x="129416" y="1026695"/>
                </a:cubicBezTo>
                <a:cubicBezTo>
                  <a:pt x="139734" y="892562"/>
                  <a:pt x="162784" y="727029"/>
                  <a:pt x="129416" y="593558"/>
                </a:cubicBezTo>
                <a:cubicBezTo>
                  <a:pt x="120064" y="556149"/>
                  <a:pt x="65247" y="497305"/>
                  <a:pt x="65247" y="497305"/>
                </a:cubicBezTo>
                <a:cubicBezTo>
                  <a:pt x="59900" y="475916"/>
                  <a:pt x="55540" y="454255"/>
                  <a:pt x="49205" y="433137"/>
                </a:cubicBezTo>
                <a:cubicBezTo>
                  <a:pt x="-18389" y="207821"/>
                  <a:pt x="17121" y="445514"/>
                  <a:pt x="17121" y="0"/>
                </a:cubicBezTo>
              </a:path>
            </a:pathLst>
          </a:cu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p:cNvCxnSpPr/>
          <p:nvPr/>
        </p:nvCxnSpPr>
        <p:spPr>
          <a:xfrm>
            <a:off x="2411760" y="3513221"/>
            <a:ext cx="4032448"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483768" y="5949280"/>
            <a:ext cx="4032448"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089658" y="2636912"/>
            <a:ext cx="2426558" cy="369332"/>
          </a:xfrm>
          <a:prstGeom prst="rect">
            <a:avLst/>
          </a:prstGeom>
          <a:noFill/>
          <a:ln>
            <a:solidFill>
              <a:schemeClr val="tx1"/>
            </a:solidFill>
          </a:ln>
        </p:spPr>
        <p:txBody>
          <a:bodyPr wrap="square" rtlCol="0">
            <a:spAutoFit/>
          </a:bodyPr>
          <a:lstStyle/>
          <a:p>
            <a:r>
              <a:rPr lang="en-GB" dirty="0" smtClean="0"/>
              <a:t>Starting air temp line</a:t>
            </a:r>
            <a:endParaRPr lang="en-GB" dirty="0"/>
          </a:p>
        </p:txBody>
      </p:sp>
      <p:cxnSp>
        <p:nvCxnSpPr>
          <p:cNvPr id="11" name="Straight Arrow Connector 10"/>
          <p:cNvCxnSpPr/>
          <p:nvPr/>
        </p:nvCxnSpPr>
        <p:spPr>
          <a:xfrm flipH="1">
            <a:off x="4089658" y="3006244"/>
            <a:ext cx="209626" cy="50697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3851920" y="3933056"/>
            <a:ext cx="720080" cy="432048"/>
          </a:xfrm>
          <a:prstGeom prst="ellipse">
            <a:avLst/>
          </a:prstGeom>
          <a:solidFill>
            <a:srgbClr val="0070C0">
              <a:alpha val="4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p:cNvCxnSpPr/>
          <p:nvPr/>
        </p:nvCxnSpPr>
        <p:spPr>
          <a:xfrm>
            <a:off x="4211960" y="4160725"/>
            <a:ext cx="969549" cy="114339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5004048" y="5157192"/>
            <a:ext cx="370897" cy="213115"/>
          </a:xfrm>
          <a:prstGeom prst="ellipse">
            <a:avLst/>
          </a:prstGeom>
          <a:solidFill>
            <a:srgbClr val="C00000">
              <a:alpha val="4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p:nvSpPr>
        <p:spPr>
          <a:xfrm>
            <a:off x="3985079" y="5309592"/>
            <a:ext cx="370897" cy="213115"/>
          </a:xfrm>
          <a:prstGeom prst="ellipse">
            <a:avLst/>
          </a:prstGeom>
          <a:solidFill>
            <a:srgbClr val="C00000">
              <a:alpha val="4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Arrow Connector 17"/>
          <p:cNvCxnSpPr>
            <a:stCxn id="17" idx="4"/>
          </p:cNvCxnSpPr>
          <p:nvPr/>
        </p:nvCxnSpPr>
        <p:spPr>
          <a:xfrm flipH="1" flipV="1">
            <a:off x="3347864" y="4365104"/>
            <a:ext cx="822664" cy="115760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2987824" y="4149080"/>
            <a:ext cx="720080" cy="432048"/>
          </a:xfrm>
          <a:prstGeom prst="ellipse">
            <a:avLst/>
          </a:prstGeom>
          <a:solidFill>
            <a:srgbClr val="0070C0">
              <a:alpha val="4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6732240" y="4294837"/>
            <a:ext cx="2808312" cy="646331"/>
          </a:xfrm>
          <a:prstGeom prst="rect">
            <a:avLst/>
          </a:prstGeom>
          <a:noFill/>
        </p:spPr>
        <p:txBody>
          <a:bodyPr wrap="square" rtlCol="0">
            <a:spAutoFit/>
          </a:bodyPr>
          <a:lstStyle/>
          <a:p>
            <a:r>
              <a:rPr lang="en-GB" dirty="0" smtClean="0"/>
              <a:t>Mechanical turbulence </a:t>
            </a:r>
            <a:r>
              <a:rPr lang="en-GB" b="1" dirty="0" smtClean="0"/>
              <a:t>forces</a:t>
            </a:r>
            <a:r>
              <a:rPr lang="en-GB" dirty="0" smtClean="0"/>
              <a:t> vertical mixing</a:t>
            </a:r>
            <a:endParaRPr lang="en-GB" dirty="0"/>
          </a:p>
        </p:txBody>
      </p:sp>
      <p:cxnSp>
        <p:nvCxnSpPr>
          <p:cNvPr id="25" name="Straight Arrow Connector 24"/>
          <p:cNvCxnSpPr/>
          <p:nvPr/>
        </p:nvCxnSpPr>
        <p:spPr>
          <a:xfrm flipH="1">
            <a:off x="2483768" y="3717032"/>
            <a:ext cx="160589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79512" y="3501008"/>
            <a:ext cx="1728192" cy="369332"/>
          </a:xfrm>
          <a:prstGeom prst="rect">
            <a:avLst/>
          </a:prstGeom>
          <a:noFill/>
          <a:ln>
            <a:solidFill>
              <a:schemeClr val="tx1"/>
            </a:solidFill>
          </a:ln>
        </p:spPr>
        <p:txBody>
          <a:bodyPr wrap="square" rtlCol="0">
            <a:spAutoFit/>
          </a:bodyPr>
          <a:lstStyle/>
          <a:p>
            <a:r>
              <a:rPr lang="en-GB" dirty="0" smtClean="0"/>
              <a:t>air temp cools</a:t>
            </a:r>
            <a:endParaRPr lang="en-GB" dirty="0"/>
          </a:p>
        </p:txBody>
      </p:sp>
      <p:sp>
        <p:nvSpPr>
          <p:cNvPr id="29" name="TextBox 28"/>
          <p:cNvSpPr txBox="1"/>
          <p:nvPr/>
        </p:nvSpPr>
        <p:spPr>
          <a:xfrm>
            <a:off x="6753954" y="5579947"/>
            <a:ext cx="1850494" cy="371673"/>
          </a:xfrm>
          <a:prstGeom prst="rect">
            <a:avLst/>
          </a:prstGeom>
          <a:noFill/>
          <a:ln>
            <a:solidFill>
              <a:schemeClr val="tx1"/>
            </a:solidFill>
          </a:ln>
        </p:spPr>
        <p:txBody>
          <a:bodyPr wrap="square" rtlCol="0">
            <a:spAutoFit/>
          </a:bodyPr>
          <a:lstStyle/>
          <a:p>
            <a:r>
              <a:rPr lang="en-GB" dirty="0" smtClean="0"/>
              <a:t>air temp warms</a:t>
            </a:r>
            <a:endParaRPr lang="en-GB" dirty="0"/>
          </a:p>
        </p:txBody>
      </p:sp>
      <p:cxnSp>
        <p:nvCxnSpPr>
          <p:cNvPr id="30" name="Straight Arrow Connector 29"/>
          <p:cNvCxnSpPr>
            <a:stCxn id="5" idx="1"/>
            <a:endCxn id="29" idx="1"/>
          </p:cNvCxnSpPr>
          <p:nvPr/>
        </p:nvCxnSpPr>
        <p:spPr>
          <a:xfrm>
            <a:off x="4283242" y="5759116"/>
            <a:ext cx="2470712" cy="666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25929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Tephigrams</a:t>
            </a:r>
            <a:r>
              <a:rPr lang="en-GB" dirty="0" smtClean="0"/>
              <a:t> – surface inversion</a:t>
            </a:r>
            <a:endParaRPr lang="en-GB" dirty="0"/>
          </a:p>
        </p:txBody>
      </p:sp>
      <p:cxnSp>
        <p:nvCxnSpPr>
          <p:cNvPr id="10" name="Straight Connector 9"/>
          <p:cNvCxnSpPr/>
          <p:nvPr/>
        </p:nvCxnSpPr>
        <p:spPr>
          <a:xfrm flipV="1">
            <a:off x="5999231" y="5151356"/>
            <a:ext cx="847135" cy="116897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203848" y="4005064"/>
            <a:ext cx="1733587" cy="229258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3702509" y="4005064"/>
            <a:ext cx="1733587" cy="229258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1043608" y="1817440"/>
            <a:ext cx="5832648" cy="5040560"/>
            <a:chOff x="1979712" y="1340768"/>
            <a:chExt cx="5329956" cy="4591263"/>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1340768"/>
              <a:ext cx="5329956" cy="4591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Connector 5"/>
            <p:cNvCxnSpPr/>
            <p:nvPr/>
          </p:nvCxnSpPr>
          <p:spPr>
            <a:xfrm flipV="1">
              <a:off x="4470853" y="3344026"/>
              <a:ext cx="1584176" cy="20882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4015170" y="3344026"/>
              <a:ext cx="1584176" cy="20882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4870595" y="3333395"/>
              <a:ext cx="1584176" cy="20882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292080" y="3848083"/>
              <a:ext cx="1196249" cy="158417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TextBox 10">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6300192" y="3121804"/>
            <a:ext cx="1659314"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400" dirty="0" smtClean="0">
                <a:solidFill>
                  <a:srgbClr val="FF0000"/>
                </a:solidFill>
              </a:rPr>
              <a:t>Air temp</a:t>
            </a:r>
            <a:endParaRPr lang="en-GB" sz="2400" dirty="0">
              <a:solidFill>
                <a:srgbClr val="FF0000"/>
              </a:solidFill>
            </a:endParaRPr>
          </a:p>
        </p:txBody>
      </p:sp>
      <p:cxnSp>
        <p:nvCxnSpPr>
          <p:cNvPr id="15" name="Straight Arrow Connector 14"/>
          <p:cNvCxnSpPr/>
          <p:nvPr/>
        </p:nvCxnSpPr>
        <p:spPr>
          <a:xfrm flipH="1">
            <a:off x="3419151" y="3419741"/>
            <a:ext cx="2863048" cy="53681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10">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323528" y="5734353"/>
            <a:ext cx="2682289"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400" dirty="0" smtClean="0">
                <a:solidFill>
                  <a:srgbClr val="FF0000"/>
                </a:solidFill>
              </a:rPr>
              <a:t>Surface inversion</a:t>
            </a:r>
            <a:endParaRPr lang="en-GB" sz="2400" dirty="0">
              <a:solidFill>
                <a:srgbClr val="FF0000"/>
              </a:solidFill>
            </a:endParaRPr>
          </a:p>
        </p:txBody>
      </p:sp>
      <p:cxnSp>
        <p:nvCxnSpPr>
          <p:cNvPr id="23" name="Straight Arrow Connector 22"/>
          <p:cNvCxnSpPr/>
          <p:nvPr/>
        </p:nvCxnSpPr>
        <p:spPr>
          <a:xfrm>
            <a:off x="2843808" y="6036129"/>
            <a:ext cx="1226833" cy="5716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Freeform 13"/>
          <p:cNvSpPr/>
          <p:nvPr/>
        </p:nvSpPr>
        <p:spPr>
          <a:xfrm>
            <a:off x="3233013" y="3331029"/>
            <a:ext cx="1045261" cy="2928257"/>
          </a:xfrm>
          <a:custGeom>
            <a:avLst/>
            <a:gdLst>
              <a:gd name="connsiteX0" fmla="*/ 783816 w 1045261"/>
              <a:gd name="connsiteY0" fmla="*/ 2928257 h 2928257"/>
              <a:gd name="connsiteX1" fmla="*/ 816473 w 1045261"/>
              <a:gd name="connsiteY1" fmla="*/ 2873828 h 2928257"/>
              <a:gd name="connsiteX2" fmla="*/ 849130 w 1045261"/>
              <a:gd name="connsiteY2" fmla="*/ 2862942 h 2928257"/>
              <a:gd name="connsiteX3" fmla="*/ 936216 w 1045261"/>
              <a:gd name="connsiteY3" fmla="*/ 2797628 h 2928257"/>
              <a:gd name="connsiteX4" fmla="*/ 968873 w 1045261"/>
              <a:gd name="connsiteY4" fmla="*/ 2775857 h 2928257"/>
              <a:gd name="connsiteX5" fmla="*/ 1012416 w 1045261"/>
              <a:gd name="connsiteY5" fmla="*/ 2732314 h 2928257"/>
              <a:gd name="connsiteX6" fmla="*/ 1034187 w 1045261"/>
              <a:gd name="connsiteY6" fmla="*/ 2710542 h 2928257"/>
              <a:gd name="connsiteX7" fmla="*/ 1034187 w 1045261"/>
              <a:gd name="connsiteY7" fmla="*/ 2634342 h 2928257"/>
              <a:gd name="connsiteX8" fmla="*/ 1023301 w 1045261"/>
              <a:gd name="connsiteY8" fmla="*/ 2601685 h 2928257"/>
              <a:gd name="connsiteX9" fmla="*/ 990644 w 1045261"/>
              <a:gd name="connsiteY9" fmla="*/ 2579914 h 2928257"/>
              <a:gd name="connsiteX10" fmla="*/ 968873 w 1045261"/>
              <a:gd name="connsiteY10" fmla="*/ 2514600 h 2928257"/>
              <a:gd name="connsiteX11" fmla="*/ 892673 w 1045261"/>
              <a:gd name="connsiteY11" fmla="*/ 2427514 h 2928257"/>
              <a:gd name="connsiteX12" fmla="*/ 870901 w 1045261"/>
              <a:gd name="connsiteY12" fmla="*/ 2405742 h 2928257"/>
              <a:gd name="connsiteX13" fmla="*/ 849130 w 1045261"/>
              <a:gd name="connsiteY13" fmla="*/ 2373085 h 2928257"/>
              <a:gd name="connsiteX14" fmla="*/ 816473 w 1045261"/>
              <a:gd name="connsiteY14" fmla="*/ 2351314 h 2928257"/>
              <a:gd name="connsiteX15" fmla="*/ 794701 w 1045261"/>
              <a:gd name="connsiteY15" fmla="*/ 2329542 h 2928257"/>
              <a:gd name="connsiteX16" fmla="*/ 772930 w 1045261"/>
              <a:gd name="connsiteY16" fmla="*/ 2296885 h 2928257"/>
              <a:gd name="connsiteX17" fmla="*/ 740273 w 1045261"/>
              <a:gd name="connsiteY17" fmla="*/ 2286000 h 2928257"/>
              <a:gd name="connsiteX18" fmla="*/ 685844 w 1045261"/>
              <a:gd name="connsiteY18" fmla="*/ 2231571 h 2928257"/>
              <a:gd name="connsiteX19" fmla="*/ 631416 w 1045261"/>
              <a:gd name="connsiteY19" fmla="*/ 2177142 h 2928257"/>
              <a:gd name="connsiteX20" fmla="*/ 609644 w 1045261"/>
              <a:gd name="connsiteY20" fmla="*/ 2155371 h 2928257"/>
              <a:gd name="connsiteX21" fmla="*/ 576987 w 1045261"/>
              <a:gd name="connsiteY21" fmla="*/ 2133600 h 2928257"/>
              <a:gd name="connsiteX22" fmla="*/ 511673 w 1045261"/>
              <a:gd name="connsiteY22" fmla="*/ 2068285 h 2928257"/>
              <a:gd name="connsiteX23" fmla="*/ 468130 w 1045261"/>
              <a:gd name="connsiteY23" fmla="*/ 2024742 h 2928257"/>
              <a:gd name="connsiteX24" fmla="*/ 446358 w 1045261"/>
              <a:gd name="connsiteY24" fmla="*/ 1992085 h 2928257"/>
              <a:gd name="connsiteX25" fmla="*/ 413701 w 1045261"/>
              <a:gd name="connsiteY25" fmla="*/ 1959428 h 2928257"/>
              <a:gd name="connsiteX26" fmla="*/ 348387 w 1045261"/>
              <a:gd name="connsiteY26" fmla="*/ 1872342 h 2928257"/>
              <a:gd name="connsiteX27" fmla="*/ 337501 w 1045261"/>
              <a:gd name="connsiteY27" fmla="*/ 1839685 h 2928257"/>
              <a:gd name="connsiteX28" fmla="*/ 293958 w 1045261"/>
              <a:gd name="connsiteY28" fmla="*/ 1774371 h 2928257"/>
              <a:gd name="connsiteX29" fmla="*/ 261301 w 1045261"/>
              <a:gd name="connsiteY29" fmla="*/ 1719942 h 2928257"/>
              <a:gd name="connsiteX30" fmla="*/ 250416 w 1045261"/>
              <a:gd name="connsiteY30" fmla="*/ 1687285 h 2928257"/>
              <a:gd name="connsiteX31" fmla="*/ 228644 w 1045261"/>
              <a:gd name="connsiteY31" fmla="*/ 1654628 h 2928257"/>
              <a:gd name="connsiteX32" fmla="*/ 206873 w 1045261"/>
              <a:gd name="connsiteY32" fmla="*/ 1567542 h 2928257"/>
              <a:gd name="connsiteX33" fmla="*/ 185101 w 1045261"/>
              <a:gd name="connsiteY33" fmla="*/ 1502228 h 2928257"/>
              <a:gd name="connsiteX34" fmla="*/ 152444 w 1045261"/>
              <a:gd name="connsiteY34" fmla="*/ 1436914 h 2928257"/>
              <a:gd name="connsiteX35" fmla="*/ 108901 w 1045261"/>
              <a:gd name="connsiteY35" fmla="*/ 1284514 h 2928257"/>
              <a:gd name="connsiteX36" fmla="*/ 98016 w 1045261"/>
              <a:gd name="connsiteY36" fmla="*/ 1251857 h 2928257"/>
              <a:gd name="connsiteX37" fmla="*/ 76244 w 1045261"/>
              <a:gd name="connsiteY37" fmla="*/ 1088571 h 2928257"/>
              <a:gd name="connsiteX38" fmla="*/ 65358 w 1045261"/>
              <a:gd name="connsiteY38" fmla="*/ 1055914 h 2928257"/>
              <a:gd name="connsiteX39" fmla="*/ 54473 w 1045261"/>
              <a:gd name="connsiteY39" fmla="*/ 587828 h 2928257"/>
              <a:gd name="connsiteX40" fmla="*/ 43587 w 1045261"/>
              <a:gd name="connsiteY40" fmla="*/ 555171 h 2928257"/>
              <a:gd name="connsiteX41" fmla="*/ 32701 w 1045261"/>
              <a:gd name="connsiteY41" fmla="*/ 489857 h 2928257"/>
              <a:gd name="connsiteX42" fmla="*/ 21816 w 1045261"/>
              <a:gd name="connsiteY42" fmla="*/ 337457 h 2928257"/>
              <a:gd name="connsiteX43" fmla="*/ 10930 w 1045261"/>
              <a:gd name="connsiteY43" fmla="*/ 239485 h 2928257"/>
              <a:gd name="connsiteX44" fmla="*/ 44 w 1045261"/>
              <a:gd name="connsiteY44" fmla="*/ 0 h 2928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045261" h="2928257">
                <a:moveTo>
                  <a:pt x="783816" y="2928257"/>
                </a:moveTo>
                <a:cubicBezTo>
                  <a:pt x="794702" y="2910114"/>
                  <a:pt x="801512" y="2888789"/>
                  <a:pt x="816473" y="2873828"/>
                </a:cubicBezTo>
                <a:cubicBezTo>
                  <a:pt x="824587" y="2865714"/>
                  <a:pt x="839099" y="2868515"/>
                  <a:pt x="849130" y="2862942"/>
                </a:cubicBezTo>
                <a:cubicBezTo>
                  <a:pt x="973425" y="2793890"/>
                  <a:pt x="876157" y="2845675"/>
                  <a:pt x="936216" y="2797628"/>
                </a:cubicBezTo>
                <a:cubicBezTo>
                  <a:pt x="946432" y="2789455"/>
                  <a:pt x="958940" y="2784371"/>
                  <a:pt x="968873" y="2775857"/>
                </a:cubicBezTo>
                <a:cubicBezTo>
                  <a:pt x="984458" y="2762499"/>
                  <a:pt x="997902" y="2746828"/>
                  <a:pt x="1012416" y="2732314"/>
                </a:cubicBezTo>
                <a:lnTo>
                  <a:pt x="1034187" y="2710542"/>
                </a:lnTo>
                <a:cubicBezTo>
                  <a:pt x="1048998" y="2666111"/>
                  <a:pt x="1048908" y="2685863"/>
                  <a:pt x="1034187" y="2634342"/>
                </a:cubicBezTo>
                <a:cubicBezTo>
                  <a:pt x="1031035" y="2623309"/>
                  <a:pt x="1030469" y="2610645"/>
                  <a:pt x="1023301" y="2601685"/>
                </a:cubicBezTo>
                <a:cubicBezTo>
                  <a:pt x="1015128" y="2591469"/>
                  <a:pt x="1001530" y="2587171"/>
                  <a:pt x="990644" y="2579914"/>
                </a:cubicBezTo>
                <a:cubicBezTo>
                  <a:pt x="983387" y="2558143"/>
                  <a:pt x="985100" y="2530827"/>
                  <a:pt x="968873" y="2514600"/>
                </a:cubicBezTo>
                <a:cubicBezTo>
                  <a:pt x="834580" y="2380307"/>
                  <a:pt x="964681" y="2517525"/>
                  <a:pt x="892673" y="2427514"/>
                </a:cubicBezTo>
                <a:cubicBezTo>
                  <a:pt x="886262" y="2419500"/>
                  <a:pt x="877312" y="2413756"/>
                  <a:pt x="870901" y="2405742"/>
                </a:cubicBezTo>
                <a:cubicBezTo>
                  <a:pt x="862728" y="2395526"/>
                  <a:pt x="858381" y="2382336"/>
                  <a:pt x="849130" y="2373085"/>
                </a:cubicBezTo>
                <a:cubicBezTo>
                  <a:pt x="839879" y="2363834"/>
                  <a:pt x="826689" y="2359487"/>
                  <a:pt x="816473" y="2351314"/>
                </a:cubicBezTo>
                <a:cubicBezTo>
                  <a:pt x="808459" y="2344903"/>
                  <a:pt x="801112" y="2337556"/>
                  <a:pt x="794701" y="2329542"/>
                </a:cubicBezTo>
                <a:cubicBezTo>
                  <a:pt x="786528" y="2319326"/>
                  <a:pt x="783146" y="2305058"/>
                  <a:pt x="772930" y="2296885"/>
                </a:cubicBezTo>
                <a:cubicBezTo>
                  <a:pt x="763970" y="2289717"/>
                  <a:pt x="751159" y="2289628"/>
                  <a:pt x="740273" y="2286000"/>
                </a:cubicBezTo>
                <a:cubicBezTo>
                  <a:pt x="696728" y="2220682"/>
                  <a:pt x="743903" y="2282373"/>
                  <a:pt x="685844" y="2231571"/>
                </a:cubicBezTo>
                <a:cubicBezTo>
                  <a:pt x="666535" y="2214675"/>
                  <a:pt x="649559" y="2195285"/>
                  <a:pt x="631416" y="2177142"/>
                </a:cubicBezTo>
                <a:cubicBezTo>
                  <a:pt x="624159" y="2169885"/>
                  <a:pt x="618184" y="2161064"/>
                  <a:pt x="609644" y="2155371"/>
                </a:cubicBezTo>
                <a:cubicBezTo>
                  <a:pt x="598758" y="2148114"/>
                  <a:pt x="586920" y="2142114"/>
                  <a:pt x="576987" y="2133600"/>
                </a:cubicBezTo>
                <a:cubicBezTo>
                  <a:pt x="576964" y="2133580"/>
                  <a:pt x="522570" y="2079182"/>
                  <a:pt x="511673" y="2068285"/>
                </a:cubicBezTo>
                <a:lnTo>
                  <a:pt x="468130" y="2024742"/>
                </a:lnTo>
                <a:cubicBezTo>
                  <a:pt x="460873" y="2013856"/>
                  <a:pt x="454734" y="2002136"/>
                  <a:pt x="446358" y="1992085"/>
                </a:cubicBezTo>
                <a:cubicBezTo>
                  <a:pt x="436503" y="1980259"/>
                  <a:pt x="423152" y="1971580"/>
                  <a:pt x="413701" y="1959428"/>
                </a:cubicBezTo>
                <a:cubicBezTo>
                  <a:pt x="327532" y="1848640"/>
                  <a:pt x="403146" y="1927103"/>
                  <a:pt x="348387" y="1872342"/>
                </a:cubicBezTo>
                <a:cubicBezTo>
                  <a:pt x="344758" y="1861456"/>
                  <a:pt x="343074" y="1849716"/>
                  <a:pt x="337501" y="1839685"/>
                </a:cubicBezTo>
                <a:cubicBezTo>
                  <a:pt x="324794" y="1816812"/>
                  <a:pt x="293958" y="1774371"/>
                  <a:pt x="293958" y="1774371"/>
                </a:cubicBezTo>
                <a:cubicBezTo>
                  <a:pt x="263123" y="1681861"/>
                  <a:pt x="306128" y="1794655"/>
                  <a:pt x="261301" y="1719942"/>
                </a:cubicBezTo>
                <a:cubicBezTo>
                  <a:pt x="255398" y="1710103"/>
                  <a:pt x="255548" y="1697548"/>
                  <a:pt x="250416" y="1687285"/>
                </a:cubicBezTo>
                <a:cubicBezTo>
                  <a:pt x="244565" y="1675583"/>
                  <a:pt x="234495" y="1666330"/>
                  <a:pt x="228644" y="1654628"/>
                </a:cubicBezTo>
                <a:cubicBezTo>
                  <a:pt x="215430" y="1628201"/>
                  <a:pt x="214327" y="1594874"/>
                  <a:pt x="206873" y="1567542"/>
                </a:cubicBezTo>
                <a:cubicBezTo>
                  <a:pt x="200835" y="1545402"/>
                  <a:pt x="197831" y="1521323"/>
                  <a:pt x="185101" y="1502228"/>
                </a:cubicBezTo>
                <a:cubicBezTo>
                  <a:pt x="162237" y="1467931"/>
                  <a:pt x="162844" y="1475047"/>
                  <a:pt x="152444" y="1436914"/>
                </a:cubicBezTo>
                <a:cubicBezTo>
                  <a:pt x="111431" y="1286531"/>
                  <a:pt x="150625" y="1409686"/>
                  <a:pt x="108901" y="1284514"/>
                </a:cubicBezTo>
                <a:lnTo>
                  <a:pt x="98016" y="1251857"/>
                </a:lnTo>
                <a:cubicBezTo>
                  <a:pt x="92775" y="1204690"/>
                  <a:pt x="87103" y="1137434"/>
                  <a:pt x="76244" y="1088571"/>
                </a:cubicBezTo>
                <a:cubicBezTo>
                  <a:pt x="73755" y="1077370"/>
                  <a:pt x="68987" y="1066800"/>
                  <a:pt x="65358" y="1055914"/>
                </a:cubicBezTo>
                <a:cubicBezTo>
                  <a:pt x="61730" y="899885"/>
                  <a:pt x="61252" y="743752"/>
                  <a:pt x="54473" y="587828"/>
                </a:cubicBezTo>
                <a:cubicBezTo>
                  <a:pt x="53975" y="576364"/>
                  <a:pt x="46076" y="566372"/>
                  <a:pt x="43587" y="555171"/>
                </a:cubicBezTo>
                <a:cubicBezTo>
                  <a:pt x="38799" y="533625"/>
                  <a:pt x="36330" y="511628"/>
                  <a:pt x="32701" y="489857"/>
                </a:cubicBezTo>
                <a:cubicBezTo>
                  <a:pt x="29073" y="439057"/>
                  <a:pt x="26228" y="388195"/>
                  <a:pt x="21816" y="337457"/>
                </a:cubicBezTo>
                <a:cubicBezTo>
                  <a:pt x="18970" y="304722"/>
                  <a:pt x="13550" y="272239"/>
                  <a:pt x="10930" y="239485"/>
                </a:cubicBezTo>
                <a:cubicBezTo>
                  <a:pt x="-1314" y="86438"/>
                  <a:pt x="44" y="107446"/>
                  <a:pt x="44" y="0"/>
                </a:cubicBezTo>
              </a:path>
            </a:pathLst>
          </a:cu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Freeform 23"/>
          <p:cNvSpPr/>
          <p:nvPr/>
        </p:nvSpPr>
        <p:spPr>
          <a:xfrm>
            <a:off x="4212771" y="5791200"/>
            <a:ext cx="544286" cy="489857"/>
          </a:xfrm>
          <a:custGeom>
            <a:avLst/>
            <a:gdLst>
              <a:gd name="connsiteX0" fmla="*/ 0 w 544286"/>
              <a:gd name="connsiteY0" fmla="*/ 0 h 489857"/>
              <a:gd name="connsiteX1" fmla="*/ 54429 w 544286"/>
              <a:gd name="connsiteY1" fmla="*/ 87086 h 489857"/>
              <a:gd name="connsiteX2" fmla="*/ 76200 w 544286"/>
              <a:gd name="connsiteY2" fmla="*/ 119743 h 489857"/>
              <a:gd name="connsiteX3" fmla="*/ 119743 w 544286"/>
              <a:gd name="connsiteY3" fmla="*/ 163286 h 489857"/>
              <a:gd name="connsiteX4" fmla="*/ 141515 w 544286"/>
              <a:gd name="connsiteY4" fmla="*/ 195943 h 489857"/>
              <a:gd name="connsiteX5" fmla="*/ 174172 w 544286"/>
              <a:gd name="connsiteY5" fmla="*/ 217714 h 489857"/>
              <a:gd name="connsiteX6" fmla="*/ 261258 w 544286"/>
              <a:gd name="connsiteY6" fmla="*/ 272143 h 489857"/>
              <a:gd name="connsiteX7" fmla="*/ 293915 w 544286"/>
              <a:gd name="connsiteY7" fmla="*/ 293914 h 489857"/>
              <a:gd name="connsiteX8" fmla="*/ 337458 w 544286"/>
              <a:gd name="connsiteY8" fmla="*/ 337457 h 489857"/>
              <a:gd name="connsiteX9" fmla="*/ 457200 w 544286"/>
              <a:gd name="connsiteY9" fmla="*/ 435429 h 489857"/>
              <a:gd name="connsiteX10" fmla="*/ 511629 w 544286"/>
              <a:gd name="connsiteY10" fmla="*/ 468086 h 489857"/>
              <a:gd name="connsiteX11" fmla="*/ 544286 w 544286"/>
              <a:gd name="connsiteY11" fmla="*/ 489857 h 4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4286" h="489857">
                <a:moveTo>
                  <a:pt x="0" y="0"/>
                </a:moveTo>
                <a:cubicBezTo>
                  <a:pt x="18143" y="29029"/>
                  <a:pt x="36051" y="58206"/>
                  <a:pt x="54429" y="87086"/>
                </a:cubicBezTo>
                <a:cubicBezTo>
                  <a:pt x="61453" y="98124"/>
                  <a:pt x="66949" y="110492"/>
                  <a:pt x="76200" y="119743"/>
                </a:cubicBezTo>
                <a:cubicBezTo>
                  <a:pt x="90714" y="134257"/>
                  <a:pt x="108357" y="146207"/>
                  <a:pt x="119743" y="163286"/>
                </a:cubicBezTo>
                <a:cubicBezTo>
                  <a:pt x="127000" y="174172"/>
                  <a:pt x="132264" y="186692"/>
                  <a:pt x="141515" y="195943"/>
                </a:cubicBezTo>
                <a:cubicBezTo>
                  <a:pt x="150766" y="205194"/>
                  <a:pt x="164239" y="209200"/>
                  <a:pt x="174172" y="217714"/>
                </a:cubicBezTo>
                <a:cubicBezTo>
                  <a:pt x="241029" y="275020"/>
                  <a:pt x="188519" y="253958"/>
                  <a:pt x="261258" y="272143"/>
                </a:cubicBezTo>
                <a:cubicBezTo>
                  <a:pt x="272144" y="279400"/>
                  <a:pt x="283982" y="285400"/>
                  <a:pt x="293915" y="293914"/>
                </a:cubicBezTo>
                <a:cubicBezTo>
                  <a:pt x="309500" y="307272"/>
                  <a:pt x="320379" y="326071"/>
                  <a:pt x="337458" y="337457"/>
                </a:cubicBezTo>
                <a:cubicBezTo>
                  <a:pt x="424125" y="395235"/>
                  <a:pt x="384266" y="362495"/>
                  <a:pt x="457200" y="435429"/>
                </a:cubicBezTo>
                <a:cubicBezTo>
                  <a:pt x="499722" y="477951"/>
                  <a:pt x="455108" y="439826"/>
                  <a:pt x="511629" y="468086"/>
                </a:cubicBezTo>
                <a:cubicBezTo>
                  <a:pt x="523331" y="473937"/>
                  <a:pt x="544286" y="489857"/>
                  <a:pt x="544286" y="489857"/>
                </a:cubicBezTo>
              </a:path>
            </a:pathLst>
          </a:custGeom>
          <a:noFill/>
          <a:ln w="254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10">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5994167" y="5517232"/>
            <a:ext cx="2682289"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400" dirty="0" smtClean="0">
                <a:solidFill>
                  <a:srgbClr val="FF0000"/>
                </a:solidFill>
              </a:rPr>
              <a:t>Trigger temp 20C</a:t>
            </a:r>
            <a:endParaRPr lang="en-GB" sz="2400" dirty="0">
              <a:solidFill>
                <a:srgbClr val="FF0000"/>
              </a:solidFill>
            </a:endParaRPr>
          </a:p>
        </p:txBody>
      </p:sp>
      <p:cxnSp>
        <p:nvCxnSpPr>
          <p:cNvPr id="28" name="Straight Arrow Connector 27"/>
          <p:cNvCxnSpPr/>
          <p:nvPr/>
        </p:nvCxnSpPr>
        <p:spPr>
          <a:xfrm flipH="1">
            <a:off x="4757057" y="5805264"/>
            <a:ext cx="1255104" cy="45402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3249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Tephigrams</a:t>
            </a:r>
            <a:r>
              <a:rPr lang="en-GB" dirty="0" smtClean="0"/>
              <a:t> – </a:t>
            </a:r>
            <a:r>
              <a:rPr lang="en-GB" dirty="0" err="1" smtClean="0"/>
              <a:t>superadiabatic</a:t>
            </a:r>
            <a:r>
              <a:rPr lang="en-GB" dirty="0" smtClean="0"/>
              <a:t> layer</a:t>
            </a:r>
            <a:endParaRPr lang="en-GB" dirty="0"/>
          </a:p>
        </p:txBody>
      </p:sp>
      <p:cxnSp>
        <p:nvCxnSpPr>
          <p:cNvPr id="10" name="Straight Connector 9"/>
          <p:cNvCxnSpPr/>
          <p:nvPr/>
        </p:nvCxnSpPr>
        <p:spPr>
          <a:xfrm flipV="1">
            <a:off x="5999231" y="5151356"/>
            <a:ext cx="847135" cy="116897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203848" y="4005064"/>
            <a:ext cx="1733587" cy="229258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3702509" y="4005064"/>
            <a:ext cx="1733587" cy="229258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1043608" y="1817440"/>
            <a:ext cx="5832648" cy="5040560"/>
            <a:chOff x="1907704" y="1817440"/>
            <a:chExt cx="5832648" cy="5040560"/>
          </a:xfrm>
        </p:grpSpPr>
        <p:grpSp>
          <p:nvGrpSpPr>
            <p:cNvPr id="4" name="Group 3"/>
            <p:cNvGrpSpPr/>
            <p:nvPr/>
          </p:nvGrpSpPr>
          <p:grpSpPr>
            <a:xfrm>
              <a:off x="1907704" y="1817440"/>
              <a:ext cx="5832648" cy="5040560"/>
              <a:chOff x="1979712" y="1340768"/>
              <a:chExt cx="5329956" cy="4591263"/>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1340768"/>
                <a:ext cx="5329956" cy="4591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Connector 5"/>
              <p:cNvCxnSpPr/>
              <p:nvPr/>
            </p:nvCxnSpPr>
            <p:spPr>
              <a:xfrm flipV="1">
                <a:off x="4470853" y="3344026"/>
                <a:ext cx="1584176" cy="20882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4015170" y="3344026"/>
                <a:ext cx="1584176" cy="20882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4870595" y="3333395"/>
                <a:ext cx="1584176" cy="20882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292080" y="3848083"/>
                <a:ext cx="1196249" cy="158417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 name="Freeform 2"/>
            <p:cNvSpPr/>
            <p:nvPr/>
          </p:nvSpPr>
          <p:spPr>
            <a:xfrm>
              <a:off x="4071213" y="3537857"/>
              <a:ext cx="1992130" cy="2710543"/>
            </a:xfrm>
            <a:custGeom>
              <a:avLst/>
              <a:gdLst>
                <a:gd name="connsiteX0" fmla="*/ 1992130 w 1992130"/>
                <a:gd name="connsiteY0" fmla="*/ 2710543 h 2710543"/>
                <a:gd name="connsiteX1" fmla="*/ 1937701 w 1992130"/>
                <a:gd name="connsiteY1" fmla="*/ 2688772 h 2710543"/>
                <a:gd name="connsiteX2" fmla="*/ 1817958 w 1992130"/>
                <a:gd name="connsiteY2" fmla="*/ 2667000 h 2710543"/>
                <a:gd name="connsiteX3" fmla="*/ 1785301 w 1992130"/>
                <a:gd name="connsiteY3" fmla="*/ 2656114 h 2710543"/>
                <a:gd name="connsiteX4" fmla="*/ 1698216 w 1992130"/>
                <a:gd name="connsiteY4" fmla="*/ 2645229 h 2710543"/>
                <a:gd name="connsiteX5" fmla="*/ 1622016 w 1992130"/>
                <a:gd name="connsiteY5" fmla="*/ 2634343 h 2710543"/>
                <a:gd name="connsiteX6" fmla="*/ 1578473 w 1992130"/>
                <a:gd name="connsiteY6" fmla="*/ 2623457 h 2710543"/>
                <a:gd name="connsiteX7" fmla="*/ 1513158 w 1992130"/>
                <a:gd name="connsiteY7" fmla="*/ 2612572 h 2710543"/>
                <a:gd name="connsiteX8" fmla="*/ 1447844 w 1992130"/>
                <a:gd name="connsiteY8" fmla="*/ 2590800 h 2710543"/>
                <a:gd name="connsiteX9" fmla="*/ 1415187 w 1992130"/>
                <a:gd name="connsiteY9" fmla="*/ 2569029 h 2710543"/>
                <a:gd name="connsiteX10" fmla="*/ 1371644 w 1992130"/>
                <a:gd name="connsiteY10" fmla="*/ 2525486 h 2710543"/>
                <a:gd name="connsiteX11" fmla="*/ 1306330 w 1992130"/>
                <a:gd name="connsiteY11" fmla="*/ 2492829 h 2710543"/>
                <a:gd name="connsiteX12" fmla="*/ 1273673 w 1992130"/>
                <a:gd name="connsiteY12" fmla="*/ 2481943 h 2710543"/>
                <a:gd name="connsiteX13" fmla="*/ 1251901 w 1992130"/>
                <a:gd name="connsiteY13" fmla="*/ 2460172 h 2710543"/>
                <a:gd name="connsiteX14" fmla="*/ 1208358 w 1992130"/>
                <a:gd name="connsiteY14" fmla="*/ 2438400 h 2710543"/>
                <a:gd name="connsiteX15" fmla="*/ 1175701 w 1992130"/>
                <a:gd name="connsiteY15" fmla="*/ 2416629 h 2710543"/>
                <a:gd name="connsiteX16" fmla="*/ 1164816 w 1992130"/>
                <a:gd name="connsiteY16" fmla="*/ 2383972 h 2710543"/>
                <a:gd name="connsiteX17" fmla="*/ 1110387 w 1992130"/>
                <a:gd name="connsiteY17" fmla="*/ 2340429 h 2710543"/>
                <a:gd name="connsiteX18" fmla="*/ 1066844 w 1992130"/>
                <a:gd name="connsiteY18" fmla="*/ 2286000 h 2710543"/>
                <a:gd name="connsiteX19" fmla="*/ 1034187 w 1992130"/>
                <a:gd name="connsiteY19" fmla="*/ 2264229 h 2710543"/>
                <a:gd name="connsiteX20" fmla="*/ 1023301 w 1992130"/>
                <a:gd name="connsiteY20" fmla="*/ 2231572 h 2710543"/>
                <a:gd name="connsiteX21" fmla="*/ 979758 w 1992130"/>
                <a:gd name="connsiteY21" fmla="*/ 2188029 h 2710543"/>
                <a:gd name="connsiteX22" fmla="*/ 957987 w 1992130"/>
                <a:gd name="connsiteY22" fmla="*/ 2166257 h 2710543"/>
                <a:gd name="connsiteX23" fmla="*/ 892673 w 1992130"/>
                <a:gd name="connsiteY23" fmla="*/ 2122714 h 2710543"/>
                <a:gd name="connsiteX24" fmla="*/ 838244 w 1992130"/>
                <a:gd name="connsiteY24" fmla="*/ 2079172 h 2710543"/>
                <a:gd name="connsiteX25" fmla="*/ 794701 w 1992130"/>
                <a:gd name="connsiteY25" fmla="*/ 2024743 h 2710543"/>
                <a:gd name="connsiteX26" fmla="*/ 772930 w 1992130"/>
                <a:gd name="connsiteY26" fmla="*/ 1992086 h 2710543"/>
                <a:gd name="connsiteX27" fmla="*/ 751158 w 1992130"/>
                <a:gd name="connsiteY27" fmla="*/ 1970314 h 2710543"/>
                <a:gd name="connsiteX28" fmla="*/ 674958 w 1992130"/>
                <a:gd name="connsiteY28" fmla="*/ 1872343 h 2710543"/>
                <a:gd name="connsiteX29" fmla="*/ 642301 w 1992130"/>
                <a:gd name="connsiteY29" fmla="*/ 1850572 h 2710543"/>
                <a:gd name="connsiteX30" fmla="*/ 566101 w 1992130"/>
                <a:gd name="connsiteY30" fmla="*/ 1763486 h 2710543"/>
                <a:gd name="connsiteX31" fmla="*/ 544330 w 1992130"/>
                <a:gd name="connsiteY31" fmla="*/ 1741714 h 2710543"/>
                <a:gd name="connsiteX32" fmla="*/ 522558 w 1992130"/>
                <a:gd name="connsiteY32" fmla="*/ 1719943 h 2710543"/>
                <a:gd name="connsiteX33" fmla="*/ 511673 w 1992130"/>
                <a:gd name="connsiteY33" fmla="*/ 1687286 h 2710543"/>
                <a:gd name="connsiteX34" fmla="*/ 479016 w 1992130"/>
                <a:gd name="connsiteY34" fmla="*/ 1665514 h 2710543"/>
                <a:gd name="connsiteX35" fmla="*/ 424587 w 1992130"/>
                <a:gd name="connsiteY35" fmla="*/ 1621972 h 2710543"/>
                <a:gd name="connsiteX36" fmla="*/ 413701 w 1992130"/>
                <a:gd name="connsiteY36" fmla="*/ 1578429 h 2710543"/>
                <a:gd name="connsiteX37" fmla="*/ 370158 w 1992130"/>
                <a:gd name="connsiteY37" fmla="*/ 1524000 h 2710543"/>
                <a:gd name="connsiteX38" fmla="*/ 348387 w 1992130"/>
                <a:gd name="connsiteY38" fmla="*/ 1491343 h 2710543"/>
                <a:gd name="connsiteX39" fmla="*/ 326616 w 1992130"/>
                <a:gd name="connsiteY39" fmla="*/ 1426029 h 2710543"/>
                <a:gd name="connsiteX40" fmla="*/ 304844 w 1992130"/>
                <a:gd name="connsiteY40" fmla="*/ 1360714 h 2710543"/>
                <a:gd name="connsiteX41" fmla="*/ 293958 w 1992130"/>
                <a:gd name="connsiteY41" fmla="*/ 1295400 h 2710543"/>
                <a:gd name="connsiteX42" fmla="*/ 250416 w 1992130"/>
                <a:gd name="connsiteY42" fmla="*/ 1197429 h 2710543"/>
                <a:gd name="connsiteX43" fmla="*/ 228644 w 1992130"/>
                <a:gd name="connsiteY43" fmla="*/ 1132114 h 2710543"/>
                <a:gd name="connsiteX44" fmla="*/ 206873 w 1992130"/>
                <a:gd name="connsiteY44" fmla="*/ 1066800 h 2710543"/>
                <a:gd name="connsiteX45" fmla="*/ 195987 w 1992130"/>
                <a:gd name="connsiteY45" fmla="*/ 1034143 h 2710543"/>
                <a:gd name="connsiteX46" fmla="*/ 185101 w 1992130"/>
                <a:gd name="connsiteY46" fmla="*/ 1001486 h 2710543"/>
                <a:gd name="connsiteX47" fmla="*/ 163330 w 1992130"/>
                <a:gd name="connsiteY47" fmla="*/ 859972 h 2710543"/>
                <a:gd name="connsiteX48" fmla="*/ 152444 w 1992130"/>
                <a:gd name="connsiteY48" fmla="*/ 805543 h 2710543"/>
                <a:gd name="connsiteX49" fmla="*/ 130673 w 1992130"/>
                <a:gd name="connsiteY49" fmla="*/ 740229 h 2710543"/>
                <a:gd name="connsiteX50" fmla="*/ 108901 w 1992130"/>
                <a:gd name="connsiteY50" fmla="*/ 674914 h 2710543"/>
                <a:gd name="connsiteX51" fmla="*/ 98016 w 1992130"/>
                <a:gd name="connsiteY51" fmla="*/ 642257 h 2710543"/>
                <a:gd name="connsiteX52" fmla="*/ 76244 w 1992130"/>
                <a:gd name="connsiteY52" fmla="*/ 544286 h 2710543"/>
                <a:gd name="connsiteX53" fmla="*/ 65358 w 1992130"/>
                <a:gd name="connsiteY53" fmla="*/ 391886 h 2710543"/>
                <a:gd name="connsiteX54" fmla="*/ 54473 w 1992130"/>
                <a:gd name="connsiteY54" fmla="*/ 359229 h 2710543"/>
                <a:gd name="connsiteX55" fmla="*/ 32701 w 1992130"/>
                <a:gd name="connsiteY55" fmla="*/ 250372 h 2710543"/>
                <a:gd name="connsiteX56" fmla="*/ 21816 w 1992130"/>
                <a:gd name="connsiteY56" fmla="*/ 152400 h 2710543"/>
                <a:gd name="connsiteX57" fmla="*/ 10930 w 1992130"/>
                <a:gd name="connsiteY57" fmla="*/ 119743 h 2710543"/>
                <a:gd name="connsiteX58" fmla="*/ 44 w 1992130"/>
                <a:gd name="connsiteY58" fmla="*/ 0 h 271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992130" h="2710543">
                  <a:moveTo>
                    <a:pt x="1992130" y="2710543"/>
                  </a:moveTo>
                  <a:cubicBezTo>
                    <a:pt x="1973987" y="2703286"/>
                    <a:pt x="1956239" y="2694951"/>
                    <a:pt x="1937701" y="2688772"/>
                  </a:cubicBezTo>
                  <a:cubicBezTo>
                    <a:pt x="1899204" y="2675940"/>
                    <a:pt x="1857626" y="2672667"/>
                    <a:pt x="1817958" y="2667000"/>
                  </a:cubicBezTo>
                  <a:cubicBezTo>
                    <a:pt x="1807072" y="2663371"/>
                    <a:pt x="1796590" y="2658167"/>
                    <a:pt x="1785301" y="2656114"/>
                  </a:cubicBezTo>
                  <a:cubicBezTo>
                    <a:pt x="1756519" y="2650881"/>
                    <a:pt x="1727214" y="2649095"/>
                    <a:pt x="1698216" y="2645229"/>
                  </a:cubicBezTo>
                  <a:cubicBezTo>
                    <a:pt x="1672783" y="2641838"/>
                    <a:pt x="1647260" y="2638933"/>
                    <a:pt x="1622016" y="2634343"/>
                  </a:cubicBezTo>
                  <a:cubicBezTo>
                    <a:pt x="1607296" y="2631667"/>
                    <a:pt x="1593144" y="2626391"/>
                    <a:pt x="1578473" y="2623457"/>
                  </a:cubicBezTo>
                  <a:cubicBezTo>
                    <a:pt x="1556830" y="2619128"/>
                    <a:pt x="1534930" y="2616200"/>
                    <a:pt x="1513158" y="2612572"/>
                  </a:cubicBezTo>
                  <a:cubicBezTo>
                    <a:pt x="1491387" y="2605315"/>
                    <a:pt x="1466939" y="2603530"/>
                    <a:pt x="1447844" y="2590800"/>
                  </a:cubicBezTo>
                  <a:cubicBezTo>
                    <a:pt x="1436958" y="2583543"/>
                    <a:pt x="1425120" y="2577543"/>
                    <a:pt x="1415187" y="2569029"/>
                  </a:cubicBezTo>
                  <a:cubicBezTo>
                    <a:pt x="1399602" y="2555671"/>
                    <a:pt x="1391117" y="2531977"/>
                    <a:pt x="1371644" y="2525486"/>
                  </a:cubicBezTo>
                  <a:cubicBezTo>
                    <a:pt x="1289560" y="2498124"/>
                    <a:pt x="1390739" y="2535033"/>
                    <a:pt x="1306330" y="2492829"/>
                  </a:cubicBezTo>
                  <a:cubicBezTo>
                    <a:pt x="1296067" y="2487697"/>
                    <a:pt x="1284559" y="2485572"/>
                    <a:pt x="1273673" y="2481943"/>
                  </a:cubicBezTo>
                  <a:cubicBezTo>
                    <a:pt x="1266416" y="2474686"/>
                    <a:pt x="1260441" y="2465865"/>
                    <a:pt x="1251901" y="2460172"/>
                  </a:cubicBezTo>
                  <a:cubicBezTo>
                    <a:pt x="1238399" y="2451171"/>
                    <a:pt x="1222447" y="2446451"/>
                    <a:pt x="1208358" y="2438400"/>
                  </a:cubicBezTo>
                  <a:cubicBezTo>
                    <a:pt x="1196999" y="2431909"/>
                    <a:pt x="1186587" y="2423886"/>
                    <a:pt x="1175701" y="2416629"/>
                  </a:cubicBezTo>
                  <a:cubicBezTo>
                    <a:pt x="1172073" y="2405743"/>
                    <a:pt x="1170719" y="2393811"/>
                    <a:pt x="1164816" y="2383972"/>
                  </a:cubicBezTo>
                  <a:cubicBezTo>
                    <a:pt x="1152685" y="2363753"/>
                    <a:pt x="1127503" y="2354122"/>
                    <a:pt x="1110387" y="2340429"/>
                  </a:cubicBezTo>
                  <a:cubicBezTo>
                    <a:pt x="1056529" y="2297342"/>
                    <a:pt x="1123420" y="2342575"/>
                    <a:pt x="1066844" y="2286000"/>
                  </a:cubicBezTo>
                  <a:cubicBezTo>
                    <a:pt x="1057593" y="2276749"/>
                    <a:pt x="1045073" y="2271486"/>
                    <a:pt x="1034187" y="2264229"/>
                  </a:cubicBezTo>
                  <a:cubicBezTo>
                    <a:pt x="1030558" y="2253343"/>
                    <a:pt x="1029970" y="2240909"/>
                    <a:pt x="1023301" y="2231572"/>
                  </a:cubicBezTo>
                  <a:cubicBezTo>
                    <a:pt x="1011370" y="2214869"/>
                    <a:pt x="994272" y="2202543"/>
                    <a:pt x="979758" y="2188029"/>
                  </a:cubicBezTo>
                  <a:cubicBezTo>
                    <a:pt x="972501" y="2180772"/>
                    <a:pt x="966526" y="2171950"/>
                    <a:pt x="957987" y="2166257"/>
                  </a:cubicBezTo>
                  <a:cubicBezTo>
                    <a:pt x="936216" y="2151743"/>
                    <a:pt x="911176" y="2141216"/>
                    <a:pt x="892673" y="2122714"/>
                  </a:cubicBezTo>
                  <a:cubicBezTo>
                    <a:pt x="861650" y="2091692"/>
                    <a:pt x="879441" y="2106636"/>
                    <a:pt x="838244" y="2079172"/>
                  </a:cubicBezTo>
                  <a:cubicBezTo>
                    <a:pt x="771242" y="1978664"/>
                    <a:pt x="856741" y="2102292"/>
                    <a:pt x="794701" y="2024743"/>
                  </a:cubicBezTo>
                  <a:cubicBezTo>
                    <a:pt x="786528" y="2014527"/>
                    <a:pt x="781103" y="2002302"/>
                    <a:pt x="772930" y="1992086"/>
                  </a:cubicBezTo>
                  <a:cubicBezTo>
                    <a:pt x="766519" y="1984072"/>
                    <a:pt x="757316" y="1978525"/>
                    <a:pt x="751158" y="1970314"/>
                  </a:cubicBezTo>
                  <a:cubicBezTo>
                    <a:pt x="710697" y="1916365"/>
                    <a:pt x="719282" y="1909278"/>
                    <a:pt x="674958" y="1872343"/>
                  </a:cubicBezTo>
                  <a:cubicBezTo>
                    <a:pt x="664907" y="1863968"/>
                    <a:pt x="653187" y="1857829"/>
                    <a:pt x="642301" y="1850572"/>
                  </a:cubicBezTo>
                  <a:cubicBezTo>
                    <a:pt x="606297" y="1796563"/>
                    <a:pt x="629784" y="1827169"/>
                    <a:pt x="566101" y="1763486"/>
                  </a:cubicBezTo>
                  <a:lnTo>
                    <a:pt x="544330" y="1741714"/>
                  </a:lnTo>
                  <a:lnTo>
                    <a:pt x="522558" y="1719943"/>
                  </a:lnTo>
                  <a:cubicBezTo>
                    <a:pt x="518930" y="1709057"/>
                    <a:pt x="518841" y="1696246"/>
                    <a:pt x="511673" y="1687286"/>
                  </a:cubicBezTo>
                  <a:cubicBezTo>
                    <a:pt x="503500" y="1677070"/>
                    <a:pt x="489232" y="1673687"/>
                    <a:pt x="479016" y="1665514"/>
                  </a:cubicBezTo>
                  <a:cubicBezTo>
                    <a:pt x="401470" y="1603478"/>
                    <a:pt x="525088" y="1688972"/>
                    <a:pt x="424587" y="1621972"/>
                  </a:cubicBezTo>
                  <a:cubicBezTo>
                    <a:pt x="420958" y="1607458"/>
                    <a:pt x="419594" y="1592180"/>
                    <a:pt x="413701" y="1578429"/>
                  </a:cubicBezTo>
                  <a:cubicBezTo>
                    <a:pt x="398237" y="1542346"/>
                    <a:pt x="391767" y="1551012"/>
                    <a:pt x="370158" y="1524000"/>
                  </a:cubicBezTo>
                  <a:cubicBezTo>
                    <a:pt x="361985" y="1513784"/>
                    <a:pt x="353700" y="1503298"/>
                    <a:pt x="348387" y="1491343"/>
                  </a:cubicBezTo>
                  <a:cubicBezTo>
                    <a:pt x="339067" y="1470372"/>
                    <a:pt x="333873" y="1447800"/>
                    <a:pt x="326616" y="1426029"/>
                  </a:cubicBezTo>
                  <a:lnTo>
                    <a:pt x="304844" y="1360714"/>
                  </a:lnTo>
                  <a:cubicBezTo>
                    <a:pt x="301215" y="1338943"/>
                    <a:pt x="299311" y="1316813"/>
                    <a:pt x="293958" y="1295400"/>
                  </a:cubicBezTo>
                  <a:cubicBezTo>
                    <a:pt x="256918" y="1147240"/>
                    <a:pt x="291263" y="1289335"/>
                    <a:pt x="250416" y="1197429"/>
                  </a:cubicBezTo>
                  <a:cubicBezTo>
                    <a:pt x="241095" y="1176458"/>
                    <a:pt x="235901" y="1153886"/>
                    <a:pt x="228644" y="1132114"/>
                  </a:cubicBezTo>
                  <a:lnTo>
                    <a:pt x="206873" y="1066800"/>
                  </a:lnTo>
                  <a:lnTo>
                    <a:pt x="195987" y="1034143"/>
                  </a:lnTo>
                  <a:lnTo>
                    <a:pt x="185101" y="1001486"/>
                  </a:lnTo>
                  <a:cubicBezTo>
                    <a:pt x="167963" y="847232"/>
                    <a:pt x="184281" y="954247"/>
                    <a:pt x="163330" y="859972"/>
                  </a:cubicBezTo>
                  <a:cubicBezTo>
                    <a:pt x="159316" y="841910"/>
                    <a:pt x="157312" y="823393"/>
                    <a:pt x="152444" y="805543"/>
                  </a:cubicBezTo>
                  <a:cubicBezTo>
                    <a:pt x="146406" y="783403"/>
                    <a:pt x="137930" y="762000"/>
                    <a:pt x="130673" y="740229"/>
                  </a:cubicBezTo>
                  <a:lnTo>
                    <a:pt x="108901" y="674914"/>
                  </a:lnTo>
                  <a:cubicBezTo>
                    <a:pt x="105273" y="664028"/>
                    <a:pt x="99902" y="653575"/>
                    <a:pt x="98016" y="642257"/>
                  </a:cubicBezTo>
                  <a:cubicBezTo>
                    <a:pt x="85244" y="565625"/>
                    <a:pt x="94110" y="597882"/>
                    <a:pt x="76244" y="544286"/>
                  </a:cubicBezTo>
                  <a:cubicBezTo>
                    <a:pt x="72615" y="493486"/>
                    <a:pt x="71309" y="442467"/>
                    <a:pt x="65358" y="391886"/>
                  </a:cubicBezTo>
                  <a:cubicBezTo>
                    <a:pt x="64017" y="380490"/>
                    <a:pt x="56723" y="370481"/>
                    <a:pt x="54473" y="359229"/>
                  </a:cubicBezTo>
                  <a:cubicBezTo>
                    <a:pt x="29458" y="234153"/>
                    <a:pt x="57294" y="324148"/>
                    <a:pt x="32701" y="250372"/>
                  </a:cubicBezTo>
                  <a:cubicBezTo>
                    <a:pt x="29073" y="217715"/>
                    <a:pt x="27218" y="184811"/>
                    <a:pt x="21816" y="152400"/>
                  </a:cubicBezTo>
                  <a:cubicBezTo>
                    <a:pt x="19930" y="141082"/>
                    <a:pt x="12983" y="131032"/>
                    <a:pt x="10930" y="119743"/>
                  </a:cubicBezTo>
                  <a:cubicBezTo>
                    <a:pt x="-1306" y="52445"/>
                    <a:pt x="44" y="50529"/>
                    <a:pt x="44" y="0"/>
                  </a:cubicBezTo>
                </a:path>
              </a:pathLst>
            </a:cu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5006745" y="5949280"/>
              <a:ext cx="1416053" cy="3710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3" name="TextBox 10">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6300192" y="3121804"/>
            <a:ext cx="1659314" cy="46166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400" dirty="0" smtClean="0">
                <a:solidFill>
                  <a:srgbClr val="FF0000"/>
                </a:solidFill>
              </a:rPr>
              <a:t>Air temp</a:t>
            </a:r>
            <a:endParaRPr lang="en-GB" sz="2400" dirty="0">
              <a:solidFill>
                <a:srgbClr val="FF0000"/>
              </a:solidFill>
            </a:endParaRPr>
          </a:p>
        </p:txBody>
      </p:sp>
      <p:cxnSp>
        <p:nvCxnSpPr>
          <p:cNvPr id="15" name="Straight Arrow Connector 14"/>
          <p:cNvCxnSpPr/>
          <p:nvPr/>
        </p:nvCxnSpPr>
        <p:spPr>
          <a:xfrm flipH="1">
            <a:off x="3419151" y="3419741"/>
            <a:ext cx="2863048" cy="53681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10">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6282199" y="5426060"/>
            <a:ext cx="2538273" cy="83099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400" dirty="0" err="1" smtClean="0">
                <a:solidFill>
                  <a:srgbClr val="FF0000"/>
                </a:solidFill>
              </a:rPr>
              <a:t>Superadiabatic</a:t>
            </a:r>
            <a:r>
              <a:rPr lang="en-GB" sz="2400" dirty="0" smtClean="0">
                <a:solidFill>
                  <a:srgbClr val="FF0000"/>
                </a:solidFill>
              </a:rPr>
              <a:t> layer</a:t>
            </a:r>
            <a:endParaRPr lang="en-GB" sz="2400" dirty="0">
              <a:solidFill>
                <a:srgbClr val="FF0000"/>
              </a:solidFill>
            </a:endParaRPr>
          </a:p>
        </p:txBody>
      </p:sp>
      <p:cxnSp>
        <p:nvCxnSpPr>
          <p:cNvPr id="23" name="Straight Arrow Connector 22"/>
          <p:cNvCxnSpPr/>
          <p:nvPr/>
        </p:nvCxnSpPr>
        <p:spPr>
          <a:xfrm flipH="1">
            <a:off x="5461753" y="5841558"/>
            <a:ext cx="910447" cy="17973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0597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60648"/>
            <a:ext cx="8229600" cy="1143000"/>
          </a:xfrm>
        </p:spPr>
        <p:txBody>
          <a:bodyPr>
            <a:normAutofit/>
          </a:bodyPr>
          <a:lstStyle/>
          <a:p>
            <a:r>
              <a:rPr lang="en-GB" dirty="0" err="1" smtClean="0"/>
              <a:t>Tephigrams</a:t>
            </a:r>
            <a:r>
              <a:rPr lang="en-GB" dirty="0" smtClean="0"/>
              <a:t> - a good wave day</a:t>
            </a:r>
            <a:endParaRPr lang="en-GB" dirty="0"/>
          </a:p>
        </p:txBody>
      </p:sp>
      <p:sp>
        <p:nvSpPr>
          <p:cNvPr id="2" name="Content Placeholder 1"/>
          <p:cNvSpPr>
            <a:spLocks noGrp="1"/>
          </p:cNvSpPr>
          <p:nvPr>
            <p:ph idx="1"/>
          </p:nvPr>
        </p:nvSpPr>
        <p:spPr>
          <a:xfrm>
            <a:off x="457200" y="1481328"/>
            <a:ext cx="8229600" cy="4900000"/>
          </a:xfrm>
        </p:spPr>
        <p:txBody>
          <a:bodyPr>
            <a:normAutofit/>
          </a:bodyPr>
          <a:lstStyle/>
          <a:p>
            <a:pPr marL="457200" indent="-457200">
              <a:buClrTx/>
              <a:buFont typeface="+mj-lt"/>
              <a:buAutoNum type="arabicPeriod"/>
            </a:pPr>
            <a:r>
              <a:rPr lang="en-GB" dirty="0"/>
              <a:t>W</a:t>
            </a:r>
            <a:r>
              <a:rPr lang="en-GB" dirty="0" smtClean="0"/>
              <a:t>ind speed &gt; 10-15kts at hill tops (~3-4000’) and gradually increasing with height</a:t>
            </a:r>
          </a:p>
          <a:p>
            <a:pPr lvl="2">
              <a:buClrTx/>
            </a:pPr>
            <a:r>
              <a:rPr lang="en-GB" dirty="0" smtClean="0"/>
              <a:t>Not too windy at cruising level (&lt;50kts)</a:t>
            </a:r>
          </a:p>
          <a:p>
            <a:pPr marL="457200" indent="-457200">
              <a:buClrTx/>
              <a:buFont typeface="+mj-lt"/>
              <a:buAutoNum type="arabicPeriod"/>
            </a:pPr>
            <a:r>
              <a:rPr lang="en-GB" dirty="0"/>
              <a:t>W</a:t>
            </a:r>
            <a:r>
              <a:rPr lang="en-GB" dirty="0" smtClean="0"/>
              <a:t>ind direction relatively constant with height and from SW to N (at </a:t>
            </a:r>
            <a:r>
              <a:rPr lang="en-GB" dirty="0" err="1" smtClean="0"/>
              <a:t>Portmoak</a:t>
            </a:r>
            <a:r>
              <a:rPr lang="en-GB" dirty="0" smtClean="0"/>
              <a:t>)</a:t>
            </a:r>
          </a:p>
          <a:p>
            <a:pPr marL="457200" indent="-457200">
              <a:buClrTx/>
              <a:buFont typeface="+mj-lt"/>
              <a:buAutoNum type="arabicPeriod"/>
            </a:pPr>
            <a:r>
              <a:rPr lang="en-GB" dirty="0"/>
              <a:t>I</a:t>
            </a:r>
            <a:r>
              <a:rPr lang="en-GB" dirty="0" smtClean="0"/>
              <a:t>nversion or isothermal layer present at height of hill tops/ridges</a:t>
            </a:r>
          </a:p>
          <a:p>
            <a:pPr marL="457200" indent="-457200">
              <a:buClrTx/>
              <a:buFont typeface="+mj-lt"/>
              <a:buAutoNum type="arabicPeriod"/>
            </a:pPr>
            <a:r>
              <a:rPr lang="en-GB" u="sng" dirty="0" smtClean="0"/>
              <a:t>Stable</a:t>
            </a:r>
            <a:r>
              <a:rPr lang="en-GB" dirty="0" smtClean="0"/>
              <a:t>, relatively dry air above and below the inversion</a:t>
            </a:r>
          </a:p>
          <a:p>
            <a:pPr lvl="2">
              <a:buClrTx/>
            </a:pPr>
            <a:r>
              <a:rPr lang="en-GB" dirty="0"/>
              <a:t>t</a:t>
            </a:r>
            <a:r>
              <a:rPr lang="en-GB" dirty="0" smtClean="0"/>
              <a:t>oo dry – blue wave</a:t>
            </a:r>
          </a:p>
          <a:p>
            <a:pPr lvl="2">
              <a:buClrTx/>
            </a:pPr>
            <a:r>
              <a:rPr lang="en-GB" dirty="0"/>
              <a:t>t</a:t>
            </a:r>
            <a:r>
              <a:rPr lang="en-GB" dirty="0" smtClean="0"/>
              <a:t>oo moist – cloud filled (and possibly convective/conditionally unstable)</a:t>
            </a:r>
          </a:p>
        </p:txBody>
      </p:sp>
    </p:spTree>
    <p:extLst>
      <p:ext uri="{BB962C8B-B14F-4D97-AF65-F5344CB8AC3E}">
        <p14:creationId xmlns:p14="http://schemas.microsoft.com/office/powerpoint/2010/main" val="16728470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err="1" smtClean="0"/>
              <a:t>Tephigrams</a:t>
            </a:r>
            <a:r>
              <a:rPr lang="en-GB" dirty="0" smtClean="0"/>
              <a:t> – a good wave day</a:t>
            </a:r>
            <a:endParaRPr lang="en-GB" dirty="0"/>
          </a:p>
        </p:txBody>
      </p:sp>
      <p:pic>
        <p:nvPicPr>
          <p:cNvPr id="2050" name="Picture 2" descr="C:\Users\Phil\Desktop\wave tpgram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100" y="1516817"/>
            <a:ext cx="5450187" cy="534118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67544" y="5435932"/>
            <a:ext cx="1152627" cy="369332"/>
          </a:xfrm>
          <a:prstGeom prst="rect">
            <a:avLst/>
          </a:prstGeom>
          <a:noFill/>
        </p:spPr>
        <p:txBody>
          <a:bodyPr wrap="square" rtlCol="0">
            <a:spAutoFit/>
          </a:bodyPr>
          <a:lstStyle/>
          <a:p>
            <a:r>
              <a:rPr lang="en-GB" dirty="0"/>
              <a:t>5</a:t>
            </a:r>
            <a:r>
              <a:rPr lang="en-GB" dirty="0" smtClean="0"/>
              <a:t>.Dry air</a:t>
            </a:r>
            <a:endParaRPr lang="en-GB" dirty="0"/>
          </a:p>
        </p:txBody>
      </p:sp>
      <p:sp>
        <p:nvSpPr>
          <p:cNvPr id="5" name="Oval 4"/>
          <p:cNvSpPr/>
          <p:nvPr/>
        </p:nvSpPr>
        <p:spPr>
          <a:xfrm>
            <a:off x="2483768" y="5183614"/>
            <a:ext cx="1595385" cy="83767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148064" y="5723964"/>
            <a:ext cx="1656184" cy="369332"/>
          </a:xfrm>
          <a:prstGeom prst="rect">
            <a:avLst/>
          </a:prstGeom>
          <a:noFill/>
        </p:spPr>
        <p:txBody>
          <a:bodyPr wrap="square" rtlCol="0">
            <a:spAutoFit/>
          </a:bodyPr>
          <a:lstStyle/>
          <a:p>
            <a:r>
              <a:rPr lang="en-GB" dirty="0"/>
              <a:t>3</a:t>
            </a:r>
            <a:r>
              <a:rPr lang="en-GB" dirty="0" smtClean="0"/>
              <a:t>.Inversion</a:t>
            </a:r>
            <a:endParaRPr lang="en-GB" dirty="0"/>
          </a:p>
        </p:txBody>
      </p:sp>
      <p:sp>
        <p:nvSpPr>
          <p:cNvPr id="7" name="TextBox 6"/>
          <p:cNvSpPr txBox="1"/>
          <p:nvPr/>
        </p:nvSpPr>
        <p:spPr>
          <a:xfrm>
            <a:off x="107504" y="6011996"/>
            <a:ext cx="1606597" cy="369332"/>
          </a:xfrm>
          <a:prstGeom prst="rect">
            <a:avLst/>
          </a:prstGeom>
          <a:noFill/>
        </p:spPr>
        <p:txBody>
          <a:bodyPr wrap="square" rtlCol="0">
            <a:spAutoFit/>
          </a:bodyPr>
          <a:lstStyle/>
          <a:p>
            <a:r>
              <a:rPr lang="en-GB" dirty="0" smtClean="0"/>
              <a:t>4.Stable layer</a:t>
            </a:r>
            <a:endParaRPr lang="en-GB" dirty="0"/>
          </a:p>
        </p:txBody>
      </p:sp>
      <p:cxnSp>
        <p:nvCxnSpPr>
          <p:cNvPr id="8" name="Straight Arrow Connector 7"/>
          <p:cNvCxnSpPr/>
          <p:nvPr/>
        </p:nvCxnSpPr>
        <p:spPr>
          <a:xfrm flipH="1">
            <a:off x="4067944" y="5877272"/>
            <a:ext cx="108012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866501" y="4581128"/>
            <a:ext cx="2084491"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714101" y="6165304"/>
            <a:ext cx="2236891"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020272" y="4509120"/>
            <a:ext cx="1800200" cy="646331"/>
          </a:xfrm>
          <a:prstGeom prst="rect">
            <a:avLst/>
          </a:prstGeom>
          <a:noFill/>
        </p:spPr>
        <p:txBody>
          <a:bodyPr wrap="square" rtlCol="0">
            <a:spAutoFit/>
          </a:bodyPr>
          <a:lstStyle/>
          <a:p>
            <a:r>
              <a:rPr lang="en-GB" dirty="0" smtClean="0"/>
              <a:t>1&amp;2. Wind Profile</a:t>
            </a:r>
            <a:endParaRPr lang="en-GB" dirty="0"/>
          </a:p>
        </p:txBody>
      </p:sp>
      <p:cxnSp>
        <p:nvCxnSpPr>
          <p:cNvPr id="21" name="Straight Arrow Connector 20"/>
          <p:cNvCxnSpPr/>
          <p:nvPr/>
        </p:nvCxnSpPr>
        <p:spPr>
          <a:xfrm flipH="1">
            <a:off x="6480212" y="4693786"/>
            <a:ext cx="54006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59904" y="4365104"/>
            <a:ext cx="1606597" cy="369332"/>
          </a:xfrm>
          <a:prstGeom prst="rect">
            <a:avLst/>
          </a:prstGeom>
          <a:noFill/>
        </p:spPr>
        <p:txBody>
          <a:bodyPr wrap="square" rtlCol="0">
            <a:spAutoFit/>
          </a:bodyPr>
          <a:lstStyle/>
          <a:p>
            <a:r>
              <a:rPr lang="en-GB" dirty="0"/>
              <a:t>6</a:t>
            </a:r>
            <a:r>
              <a:rPr lang="en-GB" dirty="0" smtClean="0"/>
              <a:t>.Stable layer</a:t>
            </a:r>
            <a:endParaRPr lang="en-GB" dirty="0"/>
          </a:p>
        </p:txBody>
      </p:sp>
      <p:cxnSp>
        <p:nvCxnSpPr>
          <p:cNvPr id="24" name="Straight Arrow Connector 23"/>
          <p:cNvCxnSpPr>
            <a:stCxn id="4" idx="3"/>
          </p:cNvCxnSpPr>
          <p:nvPr/>
        </p:nvCxnSpPr>
        <p:spPr>
          <a:xfrm>
            <a:off x="1620171" y="5620598"/>
            <a:ext cx="863597"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11972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Tephigrams</a:t>
            </a:r>
            <a:r>
              <a:rPr lang="en-GB" dirty="0" smtClean="0"/>
              <a:t> - breaking wave</a:t>
            </a:r>
            <a:endParaRPr lang="en-GB" dirty="0"/>
          </a:p>
        </p:txBody>
      </p:sp>
      <p:sp>
        <p:nvSpPr>
          <p:cNvPr id="7" name="Freeform 6"/>
          <p:cNvSpPr/>
          <p:nvPr/>
        </p:nvSpPr>
        <p:spPr>
          <a:xfrm>
            <a:off x="3707904" y="2276873"/>
            <a:ext cx="2376263" cy="1512168"/>
          </a:xfrm>
          <a:custGeom>
            <a:avLst/>
            <a:gdLst>
              <a:gd name="connsiteX0" fmla="*/ 0 w 3320143"/>
              <a:gd name="connsiteY0" fmla="*/ 2264249 h 2264249"/>
              <a:gd name="connsiteX1" fmla="*/ 1632857 w 3320143"/>
              <a:gd name="connsiteY1" fmla="*/ 21 h 2264249"/>
              <a:gd name="connsiteX2" fmla="*/ 3320143 w 3320143"/>
              <a:gd name="connsiteY2" fmla="*/ 2220707 h 2264249"/>
            </a:gdLst>
            <a:ahLst/>
            <a:cxnLst>
              <a:cxn ang="0">
                <a:pos x="connsiteX0" y="connsiteY0"/>
              </a:cxn>
              <a:cxn ang="0">
                <a:pos x="connsiteX1" y="connsiteY1"/>
              </a:cxn>
              <a:cxn ang="0">
                <a:pos x="connsiteX2" y="connsiteY2"/>
              </a:cxn>
            </a:cxnLst>
            <a:rect l="l" t="t" r="r" b="b"/>
            <a:pathLst>
              <a:path w="3320143" h="2264249">
                <a:moveTo>
                  <a:pt x="0" y="2264249"/>
                </a:moveTo>
                <a:cubicBezTo>
                  <a:pt x="539750" y="1135763"/>
                  <a:pt x="1079500" y="7278"/>
                  <a:pt x="1632857" y="21"/>
                </a:cubicBezTo>
                <a:cubicBezTo>
                  <a:pt x="2186214" y="-7236"/>
                  <a:pt x="3029857" y="1845150"/>
                  <a:pt x="3320143" y="222070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ight Arrow 7"/>
          <p:cNvSpPr/>
          <p:nvPr/>
        </p:nvSpPr>
        <p:spPr>
          <a:xfrm>
            <a:off x="1043608" y="2258067"/>
            <a:ext cx="1200645" cy="2348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ight Arrow 8"/>
          <p:cNvSpPr/>
          <p:nvPr/>
        </p:nvSpPr>
        <p:spPr>
          <a:xfrm>
            <a:off x="1043608" y="2780928"/>
            <a:ext cx="1200645" cy="2348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ight Arrow 9"/>
          <p:cNvSpPr/>
          <p:nvPr/>
        </p:nvSpPr>
        <p:spPr>
          <a:xfrm>
            <a:off x="1043608" y="3284984"/>
            <a:ext cx="1200645" cy="2348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a:off x="1043608" y="3789040"/>
            <a:ext cx="1200645" cy="2348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ight Arrow 11"/>
          <p:cNvSpPr/>
          <p:nvPr/>
        </p:nvSpPr>
        <p:spPr>
          <a:xfrm rot="10800000">
            <a:off x="3635896" y="3645023"/>
            <a:ext cx="1200645" cy="2348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ight Arrow 12"/>
          <p:cNvSpPr/>
          <p:nvPr/>
        </p:nvSpPr>
        <p:spPr>
          <a:xfrm rot="10800000">
            <a:off x="3635895" y="2488703"/>
            <a:ext cx="1200645" cy="2348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1115616" y="1628800"/>
            <a:ext cx="960515" cy="369332"/>
          </a:xfrm>
          <a:prstGeom prst="rect">
            <a:avLst/>
          </a:prstGeom>
          <a:noFill/>
        </p:spPr>
        <p:txBody>
          <a:bodyPr wrap="square" rtlCol="0">
            <a:spAutoFit/>
          </a:bodyPr>
          <a:lstStyle/>
          <a:p>
            <a:r>
              <a:rPr lang="en-GB" dirty="0" smtClean="0"/>
              <a:t>Wind</a:t>
            </a:r>
            <a:endParaRPr lang="en-GB" dirty="0"/>
          </a:p>
        </p:txBody>
      </p:sp>
      <p:sp>
        <p:nvSpPr>
          <p:cNvPr id="15" name="TextBox 14"/>
          <p:cNvSpPr txBox="1"/>
          <p:nvPr/>
        </p:nvSpPr>
        <p:spPr>
          <a:xfrm>
            <a:off x="4211960" y="1628800"/>
            <a:ext cx="960515" cy="369332"/>
          </a:xfrm>
          <a:prstGeom prst="rect">
            <a:avLst/>
          </a:prstGeom>
          <a:noFill/>
        </p:spPr>
        <p:txBody>
          <a:bodyPr wrap="square" rtlCol="0">
            <a:spAutoFit/>
          </a:bodyPr>
          <a:lstStyle/>
          <a:p>
            <a:r>
              <a:rPr lang="en-GB" dirty="0" smtClean="0"/>
              <a:t>Wave</a:t>
            </a:r>
            <a:endParaRPr lang="en-GB" dirty="0"/>
          </a:p>
        </p:txBody>
      </p:sp>
      <p:sp>
        <p:nvSpPr>
          <p:cNvPr id="16" name="Freeform 15"/>
          <p:cNvSpPr/>
          <p:nvPr/>
        </p:nvSpPr>
        <p:spPr>
          <a:xfrm>
            <a:off x="3707905" y="4490316"/>
            <a:ext cx="2376263" cy="1512168"/>
          </a:xfrm>
          <a:custGeom>
            <a:avLst/>
            <a:gdLst>
              <a:gd name="connsiteX0" fmla="*/ 0 w 3320143"/>
              <a:gd name="connsiteY0" fmla="*/ 2264249 h 2264249"/>
              <a:gd name="connsiteX1" fmla="*/ 1632857 w 3320143"/>
              <a:gd name="connsiteY1" fmla="*/ 21 h 2264249"/>
              <a:gd name="connsiteX2" fmla="*/ 3320143 w 3320143"/>
              <a:gd name="connsiteY2" fmla="*/ 2220707 h 2264249"/>
            </a:gdLst>
            <a:ahLst/>
            <a:cxnLst>
              <a:cxn ang="0">
                <a:pos x="connsiteX0" y="connsiteY0"/>
              </a:cxn>
              <a:cxn ang="0">
                <a:pos x="connsiteX1" y="connsiteY1"/>
              </a:cxn>
              <a:cxn ang="0">
                <a:pos x="connsiteX2" y="connsiteY2"/>
              </a:cxn>
            </a:cxnLst>
            <a:rect l="l" t="t" r="r" b="b"/>
            <a:pathLst>
              <a:path w="3320143" h="2264249">
                <a:moveTo>
                  <a:pt x="0" y="2264249"/>
                </a:moveTo>
                <a:cubicBezTo>
                  <a:pt x="539750" y="1135763"/>
                  <a:pt x="1079500" y="7278"/>
                  <a:pt x="1632857" y="21"/>
                </a:cubicBezTo>
                <a:cubicBezTo>
                  <a:pt x="2186214" y="-7236"/>
                  <a:pt x="3029857" y="1845150"/>
                  <a:pt x="3320143" y="222070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ight Arrow 16"/>
          <p:cNvSpPr/>
          <p:nvPr/>
        </p:nvSpPr>
        <p:spPr>
          <a:xfrm>
            <a:off x="1043609" y="4471510"/>
            <a:ext cx="792087" cy="2348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ight Arrow 17"/>
          <p:cNvSpPr/>
          <p:nvPr/>
        </p:nvSpPr>
        <p:spPr>
          <a:xfrm>
            <a:off x="1043607" y="4993857"/>
            <a:ext cx="792089" cy="2348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1043609" y="5498427"/>
            <a:ext cx="1200645" cy="2348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ight Arrow 19"/>
          <p:cNvSpPr/>
          <p:nvPr/>
        </p:nvSpPr>
        <p:spPr>
          <a:xfrm>
            <a:off x="1043609" y="6002483"/>
            <a:ext cx="1200645" cy="2348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ight Arrow 20"/>
          <p:cNvSpPr/>
          <p:nvPr/>
        </p:nvSpPr>
        <p:spPr>
          <a:xfrm rot="10800000">
            <a:off x="3635897" y="5858466"/>
            <a:ext cx="1200645" cy="2348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ight Arrow 21"/>
          <p:cNvSpPr/>
          <p:nvPr/>
        </p:nvSpPr>
        <p:spPr>
          <a:xfrm rot="10800000">
            <a:off x="3707904" y="4702144"/>
            <a:ext cx="1128635" cy="2348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p:cNvSpPr txBox="1"/>
          <p:nvPr/>
        </p:nvSpPr>
        <p:spPr>
          <a:xfrm>
            <a:off x="6084168" y="2606118"/>
            <a:ext cx="2448272" cy="369332"/>
          </a:xfrm>
          <a:prstGeom prst="rect">
            <a:avLst/>
          </a:prstGeom>
          <a:noFill/>
        </p:spPr>
        <p:txBody>
          <a:bodyPr wrap="square" rtlCol="0">
            <a:spAutoFit/>
          </a:bodyPr>
          <a:lstStyle/>
          <a:p>
            <a:r>
              <a:rPr lang="en-GB" dirty="0" smtClean="0"/>
              <a:t>Standing wave</a:t>
            </a:r>
            <a:endParaRPr lang="en-GB" dirty="0"/>
          </a:p>
        </p:txBody>
      </p:sp>
      <p:sp>
        <p:nvSpPr>
          <p:cNvPr id="26" name="TextBox 25"/>
          <p:cNvSpPr txBox="1"/>
          <p:nvPr/>
        </p:nvSpPr>
        <p:spPr>
          <a:xfrm>
            <a:off x="6084168" y="5075892"/>
            <a:ext cx="2448272" cy="369332"/>
          </a:xfrm>
          <a:prstGeom prst="rect">
            <a:avLst/>
          </a:prstGeom>
          <a:noFill/>
        </p:spPr>
        <p:txBody>
          <a:bodyPr wrap="square" rtlCol="0">
            <a:spAutoFit/>
          </a:bodyPr>
          <a:lstStyle/>
          <a:p>
            <a:r>
              <a:rPr lang="en-GB" dirty="0" smtClean="0"/>
              <a:t>Breaking wave</a:t>
            </a:r>
            <a:endParaRPr lang="en-GB" dirty="0"/>
          </a:p>
        </p:txBody>
      </p:sp>
      <p:sp>
        <p:nvSpPr>
          <p:cNvPr id="27" name="Right Arrow 26"/>
          <p:cNvSpPr/>
          <p:nvPr/>
        </p:nvSpPr>
        <p:spPr>
          <a:xfrm rot="10800000">
            <a:off x="2915816" y="4706339"/>
            <a:ext cx="504056" cy="230637"/>
          </a:xfrm>
          <a:prstGeom prst="rightArrow">
            <a:avLst/>
          </a:prstGeom>
          <a:pattFill prst="pct30">
            <a:fgClr>
              <a:schemeClr val="accent1"/>
            </a:fgClr>
            <a:bgClr>
              <a:schemeClr val="bg1"/>
            </a:bgClr>
          </a:patt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78326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Tephigrams</a:t>
            </a:r>
            <a:endParaRPr lang="en-GB" dirty="0"/>
          </a:p>
        </p:txBody>
      </p:sp>
      <p:sp>
        <p:nvSpPr>
          <p:cNvPr id="3" name="Content Placeholder 2"/>
          <p:cNvSpPr>
            <a:spLocks noGrp="1"/>
          </p:cNvSpPr>
          <p:nvPr>
            <p:ph idx="1"/>
          </p:nvPr>
        </p:nvSpPr>
        <p:spPr>
          <a:xfrm>
            <a:off x="971600" y="2924944"/>
            <a:ext cx="7283152" cy="1224136"/>
          </a:xfrm>
        </p:spPr>
        <p:txBody>
          <a:bodyPr>
            <a:normAutofit fontScale="55000" lnSpcReduction="20000"/>
          </a:bodyPr>
          <a:lstStyle/>
          <a:p>
            <a:endParaRPr lang="en-GB" dirty="0" smtClean="0"/>
          </a:p>
          <a:p>
            <a:endParaRPr lang="en-GB" dirty="0"/>
          </a:p>
          <a:p>
            <a:endParaRPr lang="en-GB" dirty="0" smtClean="0"/>
          </a:p>
          <a:p>
            <a:pPr marL="0" indent="0" algn="ctr">
              <a:buNone/>
            </a:pPr>
            <a:r>
              <a:rPr lang="en-GB" sz="6400" dirty="0" smtClean="0"/>
              <a:t>ANY QUESTIONS?</a:t>
            </a:r>
            <a:endParaRPr lang="en-GB" sz="6400" dirty="0"/>
          </a:p>
        </p:txBody>
      </p:sp>
    </p:spTree>
    <p:extLst>
      <p:ext uri="{BB962C8B-B14F-4D97-AF65-F5344CB8AC3E}">
        <p14:creationId xmlns:p14="http://schemas.microsoft.com/office/powerpoint/2010/main" val="3454444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Tephigrams</a:t>
            </a:r>
            <a:endParaRPr lang="en-GB"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2327384"/>
            <a:ext cx="5040560" cy="4341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611560" y="1556792"/>
            <a:ext cx="6264696" cy="369332"/>
          </a:xfrm>
          <a:prstGeom prst="rect">
            <a:avLst/>
          </a:prstGeom>
          <a:noFill/>
        </p:spPr>
        <p:txBody>
          <a:bodyPr wrap="square" rtlCol="0">
            <a:spAutoFit/>
          </a:bodyPr>
          <a:lstStyle/>
          <a:p>
            <a:r>
              <a:rPr lang="en-GB" dirty="0" smtClean="0"/>
              <a:t>Dry Adiabatic </a:t>
            </a:r>
            <a:r>
              <a:rPr lang="en-GB" dirty="0"/>
              <a:t>L</a:t>
            </a:r>
            <a:r>
              <a:rPr lang="en-GB" dirty="0" smtClean="0"/>
              <a:t>apse Rate Curves – these apply in clear air</a:t>
            </a:r>
            <a:endParaRPr lang="en-GB" dirty="0"/>
          </a:p>
        </p:txBody>
      </p:sp>
    </p:spTree>
    <p:extLst>
      <p:ext uri="{BB962C8B-B14F-4D97-AF65-F5344CB8AC3E}">
        <p14:creationId xmlns:p14="http://schemas.microsoft.com/office/powerpoint/2010/main" val="2433235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Tephigrams</a:t>
            </a:r>
            <a:endParaRPr lang="en-GB" dirty="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3120" y="2241004"/>
            <a:ext cx="4686300" cy="3924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11560" y="1556792"/>
            <a:ext cx="6624736" cy="369332"/>
          </a:xfrm>
          <a:prstGeom prst="rect">
            <a:avLst/>
          </a:prstGeom>
          <a:noFill/>
        </p:spPr>
        <p:txBody>
          <a:bodyPr wrap="square" rtlCol="0">
            <a:spAutoFit/>
          </a:bodyPr>
          <a:lstStyle/>
          <a:p>
            <a:r>
              <a:rPr lang="en-GB" dirty="0" smtClean="0"/>
              <a:t>Saturated Adiabatic </a:t>
            </a:r>
            <a:r>
              <a:rPr lang="en-GB" dirty="0"/>
              <a:t>L</a:t>
            </a:r>
            <a:r>
              <a:rPr lang="en-GB" dirty="0" smtClean="0"/>
              <a:t>apse Rate Curves – these apply in clouds</a:t>
            </a:r>
            <a:endParaRPr lang="en-GB" dirty="0"/>
          </a:p>
        </p:txBody>
      </p:sp>
    </p:spTree>
    <p:extLst>
      <p:ext uri="{BB962C8B-B14F-4D97-AF65-F5344CB8AC3E}">
        <p14:creationId xmlns:p14="http://schemas.microsoft.com/office/powerpoint/2010/main" val="795242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60648"/>
            <a:ext cx="8229600" cy="1143000"/>
          </a:xfrm>
        </p:spPr>
        <p:txBody>
          <a:bodyPr>
            <a:normAutofit/>
          </a:bodyPr>
          <a:lstStyle/>
          <a:p>
            <a:r>
              <a:rPr lang="en-GB" dirty="0" err="1" smtClean="0"/>
              <a:t>Tephigrams</a:t>
            </a:r>
            <a:r>
              <a:rPr lang="en-GB" dirty="0" smtClean="0"/>
              <a:t> – stability, what’s that?</a:t>
            </a:r>
            <a:endParaRPr lang="en-GB" dirty="0"/>
          </a:p>
        </p:txBody>
      </p:sp>
      <p:sp>
        <p:nvSpPr>
          <p:cNvPr id="2" name="Content Placeholder 1"/>
          <p:cNvSpPr>
            <a:spLocks noGrp="1"/>
          </p:cNvSpPr>
          <p:nvPr>
            <p:ph idx="1"/>
          </p:nvPr>
        </p:nvSpPr>
        <p:spPr>
          <a:xfrm>
            <a:off x="457200" y="1481328"/>
            <a:ext cx="8229600" cy="4900000"/>
          </a:xfrm>
        </p:spPr>
        <p:txBody>
          <a:bodyPr>
            <a:normAutofit lnSpcReduction="10000"/>
          </a:bodyPr>
          <a:lstStyle/>
          <a:p>
            <a:pPr>
              <a:buFont typeface="Wingdings" panose="05000000000000000000" pitchFamily="2" charset="2"/>
              <a:buChar char="Ø"/>
            </a:pPr>
            <a:r>
              <a:rPr lang="en-GB" sz="2000" dirty="0" smtClean="0"/>
              <a:t>Atmospheric stability is a very important factor in the formation of thermals </a:t>
            </a:r>
            <a:r>
              <a:rPr lang="en-GB" sz="2000" dirty="0"/>
              <a:t>and wave </a:t>
            </a:r>
            <a:r>
              <a:rPr lang="en-GB" sz="2000" dirty="0" smtClean="0"/>
              <a:t>as they depend </a:t>
            </a:r>
            <a:r>
              <a:rPr lang="en-GB" sz="2000" dirty="0"/>
              <a:t>upon the right degree of stability </a:t>
            </a:r>
            <a:r>
              <a:rPr lang="en-GB" sz="2000" dirty="0" smtClean="0"/>
              <a:t>(or instability)</a:t>
            </a:r>
          </a:p>
          <a:p>
            <a:pPr>
              <a:buFont typeface="Wingdings" panose="05000000000000000000" pitchFamily="2" charset="2"/>
              <a:buChar char="Ø"/>
            </a:pPr>
            <a:endParaRPr lang="en-GB" sz="2000" dirty="0"/>
          </a:p>
          <a:p>
            <a:pPr>
              <a:buFont typeface="Wingdings" panose="05000000000000000000" pitchFamily="2" charset="2"/>
              <a:buChar char="Ø"/>
            </a:pPr>
            <a:r>
              <a:rPr lang="en-GB" sz="2000" dirty="0" smtClean="0"/>
              <a:t>In the atmosphere, stability means that if a parcel of air is displaced up or down from an initial height, the parcel will tend to return to that initial height.</a:t>
            </a:r>
          </a:p>
          <a:p>
            <a:pPr>
              <a:buFont typeface="Wingdings" panose="05000000000000000000" pitchFamily="2" charset="2"/>
              <a:buChar char="Ø"/>
            </a:pPr>
            <a:endParaRPr lang="en-GB" sz="2000" dirty="0" smtClean="0"/>
          </a:p>
          <a:p>
            <a:pPr>
              <a:buFont typeface="Wingdings" panose="05000000000000000000" pitchFamily="2" charset="2"/>
              <a:buChar char="Ø"/>
            </a:pPr>
            <a:r>
              <a:rPr lang="en-GB" sz="2000" dirty="0" smtClean="0"/>
              <a:t>What makes a parcel of air return to the level it came from?</a:t>
            </a:r>
          </a:p>
          <a:p>
            <a:pPr lvl="1"/>
            <a:r>
              <a:rPr lang="en-GB" sz="1600" dirty="0" smtClean="0"/>
              <a:t>As a parcel of air rises it expands and cools. This cooling is caused by the expansion and is not due to the surrounding air</a:t>
            </a:r>
          </a:p>
          <a:p>
            <a:pPr lvl="1"/>
            <a:r>
              <a:rPr lang="en-GB" sz="1600" dirty="0" smtClean="0"/>
              <a:t>If the temperature of the parcel drops so that it is the same or less than the surrounding air it will stop rising and start to descend as it will be more dense than the surrounding air</a:t>
            </a:r>
          </a:p>
          <a:p>
            <a:pPr lvl="1"/>
            <a:r>
              <a:rPr lang="en-GB" sz="1600" dirty="0" smtClean="0"/>
              <a:t>And vice versa for air descending from its initial height</a:t>
            </a:r>
          </a:p>
          <a:p>
            <a:pPr lvl="1"/>
            <a:r>
              <a:rPr lang="en-GB" sz="1600" dirty="0" smtClean="0"/>
              <a:t>For this to happen the </a:t>
            </a:r>
            <a:r>
              <a:rPr lang="en-GB" sz="1600" u="sng" dirty="0"/>
              <a:t>change in the parcel temperature with </a:t>
            </a:r>
            <a:r>
              <a:rPr lang="en-GB" sz="1600" u="sng" dirty="0" smtClean="0"/>
              <a:t>height</a:t>
            </a:r>
            <a:r>
              <a:rPr lang="en-GB" sz="1600" dirty="0" smtClean="0"/>
              <a:t> must </a:t>
            </a:r>
            <a:r>
              <a:rPr lang="en-GB" sz="1600" dirty="0"/>
              <a:t>be </a:t>
            </a:r>
            <a:r>
              <a:rPr lang="en-GB" sz="1600" u="sng" dirty="0" smtClean="0"/>
              <a:t>more</a:t>
            </a:r>
            <a:r>
              <a:rPr lang="en-GB" sz="1600" dirty="0" smtClean="0"/>
              <a:t> </a:t>
            </a:r>
            <a:r>
              <a:rPr lang="en-GB" sz="1600" dirty="0"/>
              <a:t>than </a:t>
            </a:r>
            <a:r>
              <a:rPr lang="en-GB" sz="1600" dirty="0" smtClean="0"/>
              <a:t>the</a:t>
            </a:r>
            <a:r>
              <a:rPr lang="en-GB" sz="1200" dirty="0" smtClean="0"/>
              <a:t> </a:t>
            </a:r>
            <a:r>
              <a:rPr lang="en-GB" sz="1600" u="sng" dirty="0" smtClean="0"/>
              <a:t>change in the surrounding air temperature with height</a:t>
            </a:r>
            <a:endParaRPr lang="en-GB" sz="1200" u="sng" dirty="0" smtClean="0"/>
          </a:p>
        </p:txBody>
      </p:sp>
    </p:spTree>
    <p:extLst>
      <p:ext uri="{BB962C8B-B14F-4D97-AF65-F5344CB8AC3E}">
        <p14:creationId xmlns:p14="http://schemas.microsoft.com/office/powerpoint/2010/main" val="406206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hil\Desktop\good tpgra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1664598"/>
            <a:ext cx="4968551" cy="443926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Arrow Connector 8"/>
          <p:cNvCxnSpPr>
            <a:endCxn id="2" idx="2"/>
          </p:cNvCxnSpPr>
          <p:nvPr/>
        </p:nvCxnSpPr>
        <p:spPr>
          <a:xfrm>
            <a:off x="2531426" y="3645024"/>
            <a:ext cx="2112582" cy="504056"/>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395536" y="3284984"/>
            <a:ext cx="213589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smtClean="0">
                <a:solidFill>
                  <a:srgbClr val="FF0000"/>
                </a:solidFill>
              </a:rPr>
              <a:t>Stable layer</a:t>
            </a:r>
          </a:p>
        </p:txBody>
      </p:sp>
      <p:sp>
        <p:nvSpPr>
          <p:cNvPr id="7" name="Title 1"/>
          <p:cNvSpPr>
            <a:spLocks noGrp="1"/>
          </p:cNvSpPr>
          <p:nvPr>
            <p:ph type="title"/>
          </p:nvPr>
        </p:nvSpPr>
        <p:spPr>
          <a:xfrm>
            <a:off x="457200" y="533400"/>
            <a:ext cx="8229600" cy="990600"/>
          </a:xfrm>
        </p:spPr>
        <p:txBody>
          <a:bodyPr/>
          <a:lstStyle/>
          <a:p>
            <a:r>
              <a:rPr lang="en-GB" dirty="0" err="1" smtClean="0"/>
              <a:t>Tephigrams</a:t>
            </a:r>
            <a:r>
              <a:rPr lang="en-GB" dirty="0" smtClean="0"/>
              <a:t> - stability</a:t>
            </a:r>
            <a:endParaRPr lang="en-GB" dirty="0"/>
          </a:p>
        </p:txBody>
      </p:sp>
      <p:sp>
        <p:nvSpPr>
          <p:cNvPr id="2" name="Oval 1"/>
          <p:cNvSpPr/>
          <p:nvPr/>
        </p:nvSpPr>
        <p:spPr>
          <a:xfrm>
            <a:off x="4644008" y="3284984"/>
            <a:ext cx="1152128" cy="172819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303780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60648"/>
            <a:ext cx="8229600" cy="1143000"/>
          </a:xfrm>
        </p:spPr>
        <p:txBody>
          <a:bodyPr>
            <a:normAutofit/>
          </a:bodyPr>
          <a:lstStyle/>
          <a:p>
            <a:r>
              <a:rPr lang="en-GB" dirty="0" err="1" smtClean="0"/>
              <a:t>Tephigrams</a:t>
            </a:r>
            <a:r>
              <a:rPr lang="en-GB" dirty="0" smtClean="0"/>
              <a:t> - a good thermal day</a:t>
            </a:r>
            <a:endParaRPr lang="en-GB" dirty="0"/>
          </a:p>
        </p:txBody>
      </p:sp>
      <p:sp>
        <p:nvSpPr>
          <p:cNvPr id="2" name="Content Placeholder 1"/>
          <p:cNvSpPr>
            <a:spLocks noGrp="1"/>
          </p:cNvSpPr>
          <p:nvPr>
            <p:ph idx="1"/>
          </p:nvPr>
        </p:nvSpPr>
        <p:spPr>
          <a:xfrm>
            <a:off x="457200" y="1481328"/>
            <a:ext cx="8229600" cy="4900000"/>
          </a:xfrm>
        </p:spPr>
        <p:txBody>
          <a:bodyPr>
            <a:normAutofit fontScale="92500" lnSpcReduction="20000"/>
          </a:bodyPr>
          <a:lstStyle/>
          <a:p>
            <a:pPr marL="457200" indent="-457200">
              <a:buClrTx/>
              <a:buFont typeface="+mj-lt"/>
              <a:buAutoNum type="arabicPeriod"/>
            </a:pPr>
            <a:r>
              <a:rPr lang="en-GB" dirty="0" smtClean="0"/>
              <a:t>Lower air temperature profile follows dry (clear air) curves from the ground up (well mixed layer)</a:t>
            </a:r>
          </a:p>
          <a:p>
            <a:pPr marL="457200" indent="-457200">
              <a:buClrTx/>
              <a:buFont typeface="+mj-lt"/>
              <a:buAutoNum type="arabicPeriod"/>
            </a:pPr>
            <a:endParaRPr lang="en-GB" dirty="0" smtClean="0"/>
          </a:p>
          <a:p>
            <a:pPr marL="457200" indent="-457200">
              <a:buClrTx/>
              <a:buFont typeface="+mj-lt"/>
              <a:buAutoNum type="arabicPeriod"/>
            </a:pPr>
            <a:r>
              <a:rPr lang="en-GB" dirty="0"/>
              <a:t>A</a:t>
            </a:r>
            <a:r>
              <a:rPr lang="en-GB" dirty="0" smtClean="0"/>
              <a:t> stable layer / inversion at a reasonable height (top of thermal)</a:t>
            </a:r>
          </a:p>
          <a:p>
            <a:pPr marL="457200" indent="-457200">
              <a:buClrTx/>
              <a:buFont typeface="+mj-lt"/>
              <a:buAutoNum type="arabicPeriod"/>
            </a:pPr>
            <a:endParaRPr lang="en-GB" dirty="0" smtClean="0"/>
          </a:p>
          <a:p>
            <a:pPr marL="457200" indent="-457200">
              <a:buClrTx/>
              <a:buFont typeface="+mj-lt"/>
              <a:buAutoNum type="arabicPeriod"/>
            </a:pPr>
            <a:r>
              <a:rPr lang="en-GB" dirty="0" err="1"/>
              <a:t>C</a:t>
            </a:r>
            <a:r>
              <a:rPr lang="en-GB" dirty="0" err="1" smtClean="0"/>
              <a:t>loudbase</a:t>
            </a:r>
            <a:r>
              <a:rPr lang="en-GB" dirty="0" smtClean="0"/>
              <a:t> </a:t>
            </a:r>
            <a:r>
              <a:rPr lang="en-GB" dirty="0"/>
              <a:t>present at a reasonable height (not </a:t>
            </a:r>
            <a:r>
              <a:rPr lang="en-GB" dirty="0" smtClean="0"/>
              <a:t>blue thermals)</a:t>
            </a:r>
            <a:endParaRPr lang="en-GB" dirty="0"/>
          </a:p>
          <a:p>
            <a:pPr marL="457200" indent="-457200">
              <a:buClrTx/>
              <a:buFont typeface="+mj-lt"/>
              <a:buAutoNum type="arabicPeriod"/>
            </a:pPr>
            <a:endParaRPr lang="en-GB" dirty="0" smtClean="0"/>
          </a:p>
          <a:p>
            <a:pPr marL="457200" indent="-457200">
              <a:buClrTx/>
              <a:buFont typeface="+mj-lt"/>
              <a:buAutoNum type="arabicPeriod"/>
            </a:pPr>
            <a:r>
              <a:rPr lang="en-GB" dirty="0"/>
              <a:t>D</a:t>
            </a:r>
            <a:r>
              <a:rPr lang="en-GB" dirty="0" smtClean="0"/>
              <a:t>ry </a:t>
            </a:r>
            <a:r>
              <a:rPr lang="en-GB" dirty="0"/>
              <a:t>air above cloud </a:t>
            </a:r>
            <a:r>
              <a:rPr lang="en-GB" dirty="0" smtClean="0"/>
              <a:t>level to minimise cumulus spread-out</a:t>
            </a:r>
          </a:p>
          <a:p>
            <a:pPr marL="457200" indent="-457200">
              <a:buClrTx/>
              <a:buFont typeface="+mj-lt"/>
              <a:buAutoNum type="arabicPeriod"/>
            </a:pPr>
            <a:endParaRPr lang="en-GB" dirty="0" smtClean="0"/>
          </a:p>
          <a:p>
            <a:pPr marL="457200" indent="-457200">
              <a:buClrTx/>
              <a:buFont typeface="+mj-lt"/>
              <a:buAutoNum type="arabicPeriod"/>
            </a:pPr>
            <a:r>
              <a:rPr lang="en-GB" dirty="0"/>
              <a:t>L</a:t>
            </a:r>
            <a:r>
              <a:rPr lang="en-GB" dirty="0" smtClean="0"/>
              <a:t>ow wind speed (&lt;15kts) within </a:t>
            </a:r>
            <a:r>
              <a:rPr lang="en-GB" dirty="0" err="1" smtClean="0"/>
              <a:t>thermalling</a:t>
            </a:r>
            <a:r>
              <a:rPr lang="en-GB" dirty="0" smtClean="0"/>
              <a:t> layer</a:t>
            </a:r>
          </a:p>
          <a:p>
            <a:pPr marL="457200" indent="-457200">
              <a:buClrTx/>
              <a:buFont typeface="+mj-lt"/>
              <a:buAutoNum type="arabicPeriod"/>
            </a:pPr>
            <a:endParaRPr lang="en-GB" dirty="0" smtClean="0"/>
          </a:p>
          <a:p>
            <a:pPr marL="457200" indent="-457200">
              <a:buClrTx/>
              <a:buFont typeface="+mj-lt"/>
              <a:buAutoNum type="arabicPeriod"/>
            </a:pPr>
            <a:r>
              <a:rPr lang="en-GB" dirty="0"/>
              <a:t>N</a:t>
            </a:r>
            <a:r>
              <a:rPr lang="en-GB" dirty="0" smtClean="0"/>
              <a:t>o or thin upper cloud cover</a:t>
            </a:r>
          </a:p>
        </p:txBody>
      </p:sp>
    </p:spTree>
    <p:extLst>
      <p:ext uri="{BB962C8B-B14F-4D97-AF65-F5344CB8AC3E}">
        <p14:creationId xmlns:p14="http://schemas.microsoft.com/office/powerpoint/2010/main" val="952626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Phil\Desktop\good thermal tpgram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045" y="1725652"/>
            <a:ext cx="4716275" cy="474819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a:extLst>
              <a:ext uri="{FF2B5EF4-FFF2-40B4-BE49-F238E27FC236}">
                <a16:creationId xmlns="" xmlns:a16="http://schemas.microsoft.com/office/drawing/2014/main" xmlns:lc="http://schemas.openxmlformats.org/drawingml/2006/lockedCanvas" id="{FC3C60F6-AC39-4B18-A7D5-163E2FCA46B2}"/>
              </a:ext>
            </a:extLst>
          </p:cNvPr>
          <p:cNvCxnSpPr>
            <a:cxnSpLocks/>
          </p:cNvCxnSpPr>
          <p:nvPr/>
        </p:nvCxnSpPr>
        <p:spPr>
          <a:xfrm flipH="1">
            <a:off x="4211960" y="2492896"/>
            <a:ext cx="1080120" cy="0"/>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10">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5292080" y="2042845"/>
            <a:ext cx="1163782" cy="95410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smtClean="0">
                <a:solidFill>
                  <a:srgbClr val="FF0000"/>
                </a:solidFill>
              </a:rPr>
              <a:t>Air temp</a:t>
            </a:r>
            <a:endParaRPr lang="en-GB" sz="2800" dirty="0">
              <a:solidFill>
                <a:srgbClr val="FF0000"/>
              </a:solidFill>
            </a:endParaRPr>
          </a:p>
        </p:txBody>
      </p:sp>
      <p:sp>
        <p:nvSpPr>
          <p:cNvPr id="9" name="TextBox 14">
            <a:extLst>
              <a:ext uri="{FF2B5EF4-FFF2-40B4-BE49-F238E27FC236}">
                <a16:creationId xmlns="" xmlns:a16="http://schemas.microsoft.com/office/drawing/2014/main" xmlns:lc="http://schemas.openxmlformats.org/drawingml/2006/lockedCanvas" id="{484055AA-5E62-491F-8F17-2E6E493ABBFA}"/>
              </a:ext>
            </a:extLst>
          </p:cNvPr>
          <p:cNvSpPr txBox="1"/>
          <p:nvPr/>
        </p:nvSpPr>
        <p:spPr>
          <a:xfrm>
            <a:off x="852095" y="2231286"/>
            <a:ext cx="1991713" cy="95410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err="1" smtClean="0">
                <a:solidFill>
                  <a:srgbClr val="0070C0"/>
                </a:solidFill>
              </a:rPr>
              <a:t>Dewpoint</a:t>
            </a:r>
            <a:r>
              <a:rPr lang="en-GB" sz="2800" dirty="0" smtClean="0">
                <a:solidFill>
                  <a:srgbClr val="0070C0"/>
                </a:solidFill>
              </a:rPr>
              <a:t> temp</a:t>
            </a:r>
          </a:p>
        </p:txBody>
      </p:sp>
      <p:cxnSp>
        <p:nvCxnSpPr>
          <p:cNvPr id="10" name="Straight Arrow Connector 9">
            <a:extLst>
              <a:ext uri="{FF2B5EF4-FFF2-40B4-BE49-F238E27FC236}">
                <a16:creationId xmlns="" xmlns:a16="http://schemas.microsoft.com/office/drawing/2014/main" xmlns:lc="http://schemas.openxmlformats.org/drawingml/2006/lockedCanvas" id="{6721B801-84A2-4B8F-BA03-39A6E6572653}"/>
              </a:ext>
            </a:extLst>
          </p:cNvPr>
          <p:cNvCxnSpPr>
            <a:cxnSpLocks/>
          </p:cNvCxnSpPr>
          <p:nvPr/>
        </p:nvCxnSpPr>
        <p:spPr>
          <a:xfrm>
            <a:off x="2627285" y="2492896"/>
            <a:ext cx="1008611" cy="0"/>
          </a:xfrm>
          <a:prstGeom prst="straightConnector1">
            <a:avLst/>
          </a:prstGeom>
          <a:ln w="317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H="1">
            <a:off x="6948264" y="2420888"/>
            <a:ext cx="936104" cy="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 xmlns:a16="http://schemas.microsoft.com/office/drawing/2014/main" xmlns:lc="http://schemas.openxmlformats.org/drawingml/2006/lockedCanvas" id="{C979E974-B129-4DC6-8E56-B2BB3F7BC6A5}"/>
              </a:ext>
            </a:extLst>
          </p:cNvPr>
          <p:cNvSpPr txBox="1"/>
          <p:nvPr/>
        </p:nvSpPr>
        <p:spPr>
          <a:xfrm>
            <a:off x="7800706" y="1988840"/>
            <a:ext cx="1163782" cy="95410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800" dirty="0" smtClean="0">
                <a:solidFill>
                  <a:srgbClr val="00B050"/>
                </a:solidFill>
              </a:rPr>
              <a:t>Wind info</a:t>
            </a:r>
            <a:endParaRPr lang="en-GB" sz="2800" dirty="0">
              <a:solidFill>
                <a:srgbClr val="00B050"/>
              </a:solidFill>
            </a:endParaRPr>
          </a:p>
        </p:txBody>
      </p:sp>
      <p:cxnSp>
        <p:nvCxnSpPr>
          <p:cNvPr id="13" name="Straight Arrow Connector 12"/>
          <p:cNvCxnSpPr/>
          <p:nvPr/>
        </p:nvCxnSpPr>
        <p:spPr>
          <a:xfrm flipV="1">
            <a:off x="7380312" y="3933056"/>
            <a:ext cx="6718" cy="1944216"/>
          </a:xfrm>
          <a:prstGeom prst="straightConnector1">
            <a:avLst/>
          </a:prstGeom>
          <a:ln w="254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484850" y="4653136"/>
            <a:ext cx="1335622" cy="523220"/>
          </a:xfrm>
          <a:prstGeom prst="rect">
            <a:avLst/>
          </a:prstGeom>
        </p:spPr>
        <p:txBody>
          <a:bodyPr wrap="none">
            <a:spAutoFit/>
          </a:bodyPr>
          <a:lstStyle/>
          <a:p>
            <a:r>
              <a:rPr lang="en-GB" sz="2800" dirty="0" smtClean="0">
                <a:solidFill>
                  <a:schemeClr val="accent6">
                    <a:lumMod val="60000"/>
                    <a:lumOff val="40000"/>
                  </a:schemeClr>
                </a:solidFill>
              </a:rPr>
              <a:t>Height</a:t>
            </a:r>
            <a:endParaRPr lang="en-GB" sz="2800" dirty="0">
              <a:solidFill>
                <a:schemeClr val="accent6">
                  <a:lumMod val="60000"/>
                  <a:lumOff val="40000"/>
                </a:schemeClr>
              </a:solidFill>
            </a:endParaRPr>
          </a:p>
        </p:txBody>
      </p:sp>
      <p:cxnSp>
        <p:nvCxnSpPr>
          <p:cNvPr id="19" name="Straight Arrow Connector 18"/>
          <p:cNvCxnSpPr/>
          <p:nvPr/>
        </p:nvCxnSpPr>
        <p:spPr>
          <a:xfrm>
            <a:off x="5148064" y="6597352"/>
            <a:ext cx="1224136" cy="0"/>
          </a:xfrm>
          <a:prstGeom prst="straightConnector1">
            <a:avLst/>
          </a:prstGeom>
          <a:ln w="254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902337" y="6290156"/>
            <a:ext cx="1173719" cy="523220"/>
          </a:xfrm>
          <a:prstGeom prst="rect">
            <a:avLst/>
          </a:prstGeom>
        </p:spPr>
        <p:txBody>
          <a:bodyPr wrap="none">
            <a:spAutoFit/>
          </a:bodyPr>
          <a:lstStyle/>
          <a:p>
            <a:r>
              <a:rPr lang="en-GB" sz="2800" dirty="0" smtClean="0">
                <a:solidFill>
                  <a:schemeClr val="accent3"/>
                </a:solidFill>
              </a:rPr>
              <a:t>Temp</a:t>
            </a:r>
            <a:endParaRPr lang="en-GB" sz="2800" dirty="0">
              <a:solidFill>
                <a:schemeClr val="accent3"/>
              </a:solidFill>
            </a:endParaRPr>
          </a:p>
        </p:txBody>
      </p:sp>
      <p:cxnSp>
        <p:nvCxnSpPr>
          <p:cNvPr id="22" name="Straight Connector 21"/>
          <p:cNvCxnSpPr/>
          <p:nvPr/>
        </p:nvCxnSpPr>
        <p:spPr>
          <a:xfrm>
            <a:off x="3059832" y="6597352"/>
            <a:ext cx="752610" cy="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5" name="Title 2"/>
          <p:cNvSpPr>
            <a:spLocks noGrp="1"/>
          </p:cNvSpPr>
          <p:nvPr>
            <p:ph type="title"/>
          </p:nvPr>
        </p:nvSpPr>
        <p:spPr>
          <a:xfrm>
            <a:off x="457200" y="533400"/>
            <a:ext cx="8229600" cy="990600"/>
          </a:xfrm>
        </p:spPr>
        <p:txBody>
          <a:bodyPr>
            <a:normAutofit/>
          </a:bodyPr>
          <a:lstStyle/>
          <a:p>
            <a:r>
              <a:rPr lang="en-GB" dirty="0" err="1" smtClean="0"/>
              <a:t>Tephigram</a:t>
            </a:r>
            <a:r>
              <a:rPr lang="en-GB" dirty="0" smtClean="0"/>
              <a:t> – a good thermal day</a:t>
            </a:r>
            <a:endParaRPr lang="en-GB" dirty="0"/>
          </a:p>
        </p:txBody>
      </p:sp>
      <p:sp>
        <p:nvSpPr>
          <p:cNvPr id="2" name="Oval 1"/>
          <p:cNvSpPr/>
          <p:nvPr/>
        </p:nvSpPr>
        <p:spPr>
          <a:xfrm>
            <a:off x="2843808" y="3645024"/>
            <a:ext cx="2214369" cy="126972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3864830" y="5301208"/>
            <a:ext cx="1499258" cy="8196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 name="Straight Arrow Connector 4"/>
          <p:cNvCxnSpPr/>
          <p:nvPr/>
        </p:nvCxnSpPr>
        <p:spPr>
          <a:xfrm flipH="1">
            <a:off x="4572000" y="5085184"/>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148064" y="4914746"/>
            <a:ext cx="1656184" cy="369332"/>
          </a:xfrm>
          <a:prstGeom prst="rect">
            <a:avLst/>
          </a:prstGeom>
          <a:noFill/>
        </p:spPr>
        <p:txBody>
          <a:bodyPr wrap="square" rtlCol="0">
            <a:spAutoFit/>
          </a:bodyPr>
          <a:lstStyle/>
          <a:p>
            <a:r>
              <a:rPr lang="en-GB" dirty="0"/>
              <a:t>2</a:t>
            </a:r>
            <a:r>
              <a:rPr lang="en-GB" dirty="0" smtClean="0"/>
              <a:t>.Inversion</a:t>
            </a:r>
            <a:endParaRPr lang="en-GB" dirty="0"/>
          </a:p>
        </p:txBody>
      </p:sp>
      <p:cxnSp>
        <p:nvCxnSpPr>
          <p:cNvPr id="23" name="Straight Arrow Connector 22"/>
          <p:cNvCxnSpPr/>
          <p:nvPr/>
        </p:nvCxnSpPr>
        <p:spPr>
          <a:xfrm>
            <a:off x="2268243" y="4262889"/>
            <a:ext cx="57556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59133" y="4077072"/>
            <a:ext cx="1152627" cy="369332"/>
          </a:xfrm>
          <a:prstGeom prst="rect">
            <a:avLst/>
          </a:prstGeom>
          <a:noFill/>
        </p:spPr>
        <p:txBody>
          <a:bodyPr wrap="square" rtlCol="0">
            <a:spAutoFit/>
          </a:bodyPr>
          <a:lstStyle/>
          <a:p>
            <a:r>
              <a:rPr lang="en-GB" dirty="0"/>
              <a:t>4</a:t>
            </a:r>
            <a:r>
              <a:rPr lang="en-GB" dirty="0" smtClean="0"/>
              <a:t>.Dry air</a:t>
            </a:r>
            <a:endParaRPr lang="en-GB" dirty="0"/>
          </a:p>
        </p:txBody>
      </p:sp>
      <p:cxnSp>
        <p:nvCxnSpPr>
          <p:cNvPr id="25" name="Straight Arrow Connector 24"/>
          <p:cNvCxnSpPr/>
          <p:nvPr/>
        </p:nvCxnSpPr>
        <p:spPr>
          <a:xfrm>
            <a:off x="2556025" y="5721740"/>
            <a:ext cx="1236797"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67544" y="5517232"/>
            <a:ext cx="2088232" cy="369332"/>
          </a:xfrm>
          <a:prstGeom prst="rect">
            <a:avLst/>
          </a:prstGeom>
          <a:noFill/>
        </p:spPr>
        <p:txBody>
          <a:bodyPr wrap="square" rtlCol="0">
            <a:spAutoFit/>
          </a:bodyPr>
          <a:lstStyle/>
          <a:p>
            <a:r>
              <a:rPr lang="en-GB" dirty="0" smtClean="0"/>
              <a:t>1.Well-mixed layer</a:t>
            </a:r>
            <a:endParaRPr lang="en-GB" dirty="0"/>
          </a:p>
        </p:txBody>
      </p:sp>
      <p:sp>
        <p:nvSpPr>
          <p:cNvPr id="24" name="TextBox 23"/>
          <p:cNvSpPr txBox="1"/>
          <p:nvPr/>
        </p:nvSpPr>
        <p:spPr>
          <a:xfrm>
            <a:off x="467544" y="5075892"/>
            <a:ext cx="2268501" cy="369332"/>
          </a:xfrm>
          <a:prstGeom prst="rect">
            <a:avLst/>
          </a:prstGeom>
          <a:noFill/>
        </p:spPr>
        <p:txBody>
          <a:bodyPr wrap="square" rtlCol="0">
            <a:spAutoFit/>
          </a:bodyPr>
          <a:lstStyle/>
          <a:p>
            <a:r>
              <a:rPr lang="en-GB" dirty="0"/>
              <a:t>3</a:t>
            </a:r>
            <a:r>
              <a:rPr lang="en-GB" dirty="0" smtClean="0"/>
              <a:t>. Cumulus cloud?</a:t>
            </a:r>
            <a:endParaRPr lang="en-GB" dirty="0"/>
          </a:p>
        </p:txBody>
      </p:sp>
      <p:cxnSp>
        <p:nvCxnSpPr>
          <p:cNvPr id="27" name="Straight Arrow Connector 26"/>
          <p:cNvCxnSpPr/>
          <p:nvPr/>
        </p:nvCxnSpPr>
        <p:spPr>
          <a:xfrm>
            <a:off x="2513191" y="5284078"/>
            <a:ext cx="1770777"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 name="Oval 2"/>
          <p:cNvSpPr/>
          <p:nvPr/>
        </p:nvSpPr>
        <p:spPr>
          <a:xfrm>
            <a:off x="6372200" y="5099412"/>
            <a:ext cx="576064" cy="1137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Arrow Connector 27"/>
          <p:cNvCxnSpPr/>
          <p:nvPr/>
        </p:nvCxnSpPr>
        <p:spPr>
          <a:xfrm flipH="1">
            <a:off x="6908786" y="5657671"/>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452320" y="5435932"/>
            <a:ext cx="1656184" cy="646331"/>
          </a:xfrm>
          <a:prstGeom prst="rect">
            <a:avLst/>
          </a:prstGeom>
          <a:noFill/>
        </p:spPr>
        <p:txBody>
          <a:bodyPr wrap="square" rtlCol="0">
            <a:spAutoFit/>
          </a:bodyPr>
          <a:lstStyle/>
          <a:p>
            <a:r>
              <a:rPr lang="en-GB" dirty="0" smtClean="0"/>
              <a:t>5. Low </a:t>
            </a:r>
            <a:r>
              <a:rPr lang="en-GB" dirty="0" err="1" smtClean="0"/>
              <a:t>windspeed</a:t>
            </a:r>
            <a:endParaRPr lang="en-GB" dirty="0"/>
          </a:p>
        </p:txBody>
      </p:sp>
    </p:spTree>
    <p:extLst>
      <p:ext uri="{BB962C8B-B14F-4D97-AF65-F5344CB8AC3E}">
        <p14:creationId xmlns:p14="http://schemas.microsoft.com/office/powerpoint/2010/main" val="702374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19527</TotalTime>
  <Words>6425</Words>
  <Application>Microsoft Office PowerPoint</Application>
  <PresentationFormat>On-screen Show (4:3)</PresentationFormat>
  <Paragraphs>528</Paragraphs>
  <Slides>38</Slides>
  <Notes>38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Clarity</vt:lpstr>
      <vt:lpstr>PowerPoint Presentation</vt:lpstr>
      <vt:lpstr>Tephigrams – what do they do?</vt:lpstr>
      <vt:lpstr>Tephigram from RASP</vt:lpstr>
      <vt:lpstr>Tephigrams</vt:lpstr>
      <vt:lpstr>Tephigrams</vt:lpstr>
      <vt:lpstr>Tephigrams – stability, what’s that?</vt:lpstr>
      <vt:lpstr>Tephigrams - stability</vt:lpstr>
      <vt:lpstr>Tephigrams - a good thermal day</vt:lpstr>
      <vt:lpstr>Tephigram – a good thermal day</vt:lpstr>
      <vt:lpstr>Tephigrams - a good wave day</vt:lpstr>
      <vt:lpstr>Tephigrams – a good wave day</vt:lpstr>
      <vt:lpstr>Tephigrams</vt:lpstr>
      <vt:lpstr>Tephigrams – the calculating curves</vt:lpstr>
      <vt:lpstr>Tephigrams – a few terms</vt:lpstr>
      <vt:lpstr>Tephigrams – the calculating curves</vt:lpstr>
      <vt:lpstr>Tephigrams – the calculating curves</vt:lpstr>
      <vt:lpstr>Tephigrams - DALR and temperature lines</vt:lpstr>
      <vt:lpstr>PowerPoint Presentation</vt:lpstr>
      <vt:lpstr>Tephigrams – the calculating curves</vt:lpstr>
      <vt:lpstr>PowerPoint Presentation</vt:lpstr>
      <vt:lpstr>Tephigram from RASP</vt:lpstr>
      <vt:lpstr>Tephigrams – the calculating curves</vt:lpstr>
      <vt:lpstr>Tephigram – mixing ratio</vt:lpstr>
      <vt:lpstr>Tephigrams – calculating curves</vt:lpstr>
      <vt:lpstr>Tephigrams</vt:lpstr>
      <vt:lpstr>Tephigram – putting it together</vt:lpstr>
      <vt:lpstr>PowerPoint Presentation</vt:lpstr>
      <vt:lpstr>Tephigram – blue thermal</vt:lpstr>
      <vt:lpstr>Tephigrams - a good thermal day</vt:lpstr>
      <vt:lpstr>Tephigram – a good thermal day</vt:lpstr>
      <vt:lpstr>Tephigrams – why is stable air stable?</vt:lpstr>
      <vt:lpstr>Tephigrams – well mixed layer</vt:lpstr>
      <vt:lpstr>Tephigrams – surface inversion</vt:lpstr>
      <vt:lpstr>Tephigrams – superadiabatic layer</vt:lpstr>
      <vt:lpstr>Tephigrams - a good wave day</vt:lpstr>
      <vt:lpstr>Tephigrams – a good wave day</vt:lpstr>
      <vt:lpstr>Tephigrams - breaking wave</vt:lpstr>
      <vt:lpstr>Tephigrams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 You and Oudie</dc:title>
  <dc:creator>Phil</dc:creator>
  <cp:lastModifiedBy>Phil</cp:lastModifiedBy>
  <cp:revision>590</cp:revision>
  <cp:lastPrinted>2020-12-21T17:24:57Z</cp:lastPrinted>
  <dcterms:created xsi:type="dcterms:W3CDTF">2018-11-12T18:28:11Z</dcterms:created>
  <dcterms:modified xsi:type="dcterms:W3CDTF">2020-12-23T19:43:43Z</dcterms:modified>
</cp:coreProperties>
</file>