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11" r:id="rId2"/>
    <p:sldId id="275" r:id="rId3"/>
    <p:sldId id="258" r:id="rId4"/>
    <p:sldId id="312" r:id="rId5"/>
    <p:sldId id="268" r:id="rId6"/>
    <p:sldId id="270" r:id="rId7"/>
    <p:sldId id="269" r:id="rId8"/>
    <p:sldId id="280" r:id="rId9"/>
    <p:sldId id="313" r:id="rId10"/>
    <p:sldId id="272" r:id="rId11"/>
    <p:sldId id="287" r:id="rId12"/>
    <p:sldId id="314" r:id="rId13"/>
    <p:sldId id="320" r:id="rId14"/>
    <p:sldId id="321" r:id="rId15"/>
    <p:sldId id="323" r:id="rId16"/>
    <p:sldId id="324" r:id="rId17"/>
    <p:sldId id="342" r:id="rId18"/>
    <p:sldId id="337" r:id="rId19"/>
    <p:sldId id="336" r:id="rId20"/>
    <p:sldId id="325" r:id="rId21"/>
    <p:sldId id="308" r:id="rId22"/>
    <p:sldId id="328" r:id="rId23"/>
    <p:sldId id="326" r:id="rId24"/>
    <p:sldId id="309" r:id="rId25"/>
    <p:sldId id="329" r:id="rId26"/>
    <p:sldId id="331" r:id="rId27"/>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77758" autoAdjust="0"/>
  </p:normalViewPr>
  <p:slideViewPr>
    <p:cSldViewPr>
      <p:cViewPr>
        <p:scale>
          <a:sx n="72" d="100"/>
          <a:sy n="72" d="100"/>
        </p:scale>
        <p:origin x="-1164" y="576"/>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4B4A9606-1350-4477-874E-246939E675AB}" type="datetimeFigureOut">
              <a:rPr lang="en-GB" smtClean="0"/>
              <a:t>18/12/2020</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3768A252-8D51-41EE-B05C-6869DC404E93}" type="slidenum">
              <a:rPr lang="en-GB" smtClean="0"/>
              <a:t>‹#›</a:t>
            </a:fld>
            <a:endParaRPr lang="en-GB"/>
          </a:p>
        </p:txBody>
      </p:sp>
    </p:spTree>
    <p:extLst>
      <p:ext uri="{BB962C8B-B14F-4D97-AF65-F5344CB8AC3E}">
        <p14:creationId xmlns:p14="http://schemas.microsoft.com/office/powerpoint/2010/main" val="1434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768A252-8D51-41EE-B05C-6869DC404E93}" type="slidenum">
              <a:rPr lang="en-GB" smtClean="0"/>
              <a:t>1</a:t>
            </a:fld>
            <a:endParaRPr lang="en-GB"/>
          </a:p>
        </p:txBody>
      </p:sp>
    </p:spTree>
    <p:extLst>
      <p:ext uri="{BB962C8B-B14F-4D97-AF65-F5344CB8AC3E}">
        <p14:creationId xmlns:p14="http://schemas.microsoft.com/office/powerpoint/2010/main" val="81566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other met data as well – (e.g. routine forecasts, Met Office, MSLP, rain radar, satellite pics, RASP  soaring </a:t>
            </a:r>
            <a:r>
              <a:rPr lang="en-GB" dirty="0" err="1" smtClean="0"/>
              <a:t>maps,etc</a:t>
            </a:r>
            <a:r>
              <a:rPr lang="en-GB" dirty="0" smtClean="0"/>
              <a:t>) and look at several </a:t>
            </a:r>
            <a:r>
              <a:rPr lang="en-GB" dirty="0" err="1" smtClean="0"/>
              <a:t>tephigrams</a:t>
            </a:r>
            <a:r>
              <a:rPr lang="en-GB" dirty="0" smtClean="0"/>
              <a:t> at </a:t>
            </a:r>
            <a:r>
              <a:rPr lang="en-GB" dirty="0" err="1" smtClean="0"/>
              <a:t>turnpoints</a:t>
            </a:r>
            <a:r>
              <a:rPr lang="en-GB" dirty="0" smtClean="0"/>
              <a:t> at different times</a:t>
            </a:r>
          </a:p>
          <a:p>
            <a:endParaRPr lang="en-GB" dirty="0" smtClean="0"/>
          </a:p>
          <a:p>
            <a:pPr defTabSz="966064">
              <a:defRPr/>
            </a:pPr>
            <a:r>
              <a:rPr lang="en-GB" dirty="0" smtClean="0"/>
              <a:t>Wind on the ground for field landings (but valleys may modify wind direction)</a:t>
            </a:r>
          </a:p>
          <a:p>
            <a:endParaRPr lang="en-GB" dirty="0" smtClean="0"/>
          </a:p>
          <a:p>
            <a:r>
              <a:rPr lang="en-GB" dirty="0" smtClean="0"/>
              <a:t>Interesting but doesn’t answer the key questions.</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10</a:t>
            </a:fld>
            <a:endParaRPr lang="en-GB"/>
          </a:p>
        </p:txBody>
      </p:sp>
    </p:spTree>
    <p:extLst>
      <p:ext uri="{BB962C8B-B14F-4D97-AF65-F5344CB8AC3E}">
        <p14:creationId xmlns:p14="http://schemas.microsoft.com/office/powerpoint/2010/main" val="4928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computer models </a:t>
            </a:r>
            <a:r>
              <a:rPr lang="en-GB" u="sng" baseline="0" dirty="0" smtClean="0"/>
              <a:t>only explicitly model</a:t>
            </a:r>
            <a:r>
              <a:rPr lang="en-GB" u="none" baseline="0" dirty="0" smtClean="0"/>
              <a:t> </a:t>
            </a:r>
            <a:r>
              <a:rPr lang="en-GB" baseline="0" dirty="0" smtClean="0"/>
              <a:t>widespread cloud formation such as fronts, stratus, and large cu-</a:t>
            </a:r>
            <a:r>
              <a:rPr lang="en-GB" baseline="0" dirty="0" err="1" smtClean="0"/>
              <a:t>nim</a:t>
            </a:r>
            <a:r>
              <a:rPr lang="en-GB" baseline="0" dirty="0" smtClean="0"/>
              <a:t>, etc. and this is called grid-scale cloudiness in RASP. </a:t>
            </a:r>
          </a:p>
          <a:p>
            <a:endParaRPr lang="en-GB" u="sng" baseline="0" dirty="0" smtClean="0"/>
          </a:p>
          <a:p>
            <a:r>
              <a:rPr lang="en-GB" u="sng" baseline="0" dirty="0" smtClean="0"/>
              <a:t>The models do not explicitly model thermal activity and cumulus cloud formation(!)</a:t>
            </a:r>
          </a:p>
          <a:p>
            <a:endParaRPr lang="en-GB" u="sng" baseline="0" dirty="0" smtClean="0"/>
          </a:p>
          <a:p>
            <a:r>
              <a:rPr lang="en-GB" baseline="0" dirty="0" smtClean="0"/>
              <a:t>The models do factor in (via “parameterisation”) the presence and effect of small, fair-weather cumulus clouds but this won’t be shown on the </a:t>
            </a:r>
            <a:r>
              <a:rPr lang="en-GB" baseline="0" dirty="0" err="1" smtClean="0"/>
              <a:t>tephigram</a:t>
            </a:r>
            <a:r>
              <a:rPr lang="en-GB" baseline="0" dirty="0" smtClean="0"/>
              <a:t> so if you do not see cloud layers directly indicated don’t assume there’ll be no cloud. The full model output, i.e. the various maps, etc. will show cloud cover and type.</a:t>
            </a:r>
          </a:p>
          <a:p>
            <a:endParaRPr lang="en-GB" baseline="0" dirty="0" smtClean="0"/>
          </a:p>
          <a:p>
            <a:r>
              <a:rPr lang="en-GB" baseline="0" dirty="0" smtClean="0"/>
              <a:t>Clear example of wind info</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11</a:t>
            </a:fld>
            <a:endParaRPr lang="en-GB"/>
          </a:p>
        </p:txBody>
      </p:sp>
    </p:spTree>
    <p:extLst>
      <p:ext uri="{BB962C8B-B14F-4D97-AF65-F5344CB8AC3E}">
        <p14:creationId xmlns:p14="http://schemas.microsoft.com/office/powerpoint/2010/main" val="27847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the temperature lines (isotherms) rise up diagonally to the right.</a:t>
            </a:r>
          </a:p>
          <a:p>
            <a:endParaRPr lang="en-GB" baseline="0" dirty="0" smtClean="0"/>
          </a:p>
          <a:p>
            <a:r>
              <a:rPr lang="en-GB" baseline="0" dirty="0" smtClean="0"/>
              <a:t>Semi-useful for comfort. </a:t>
            </a:r>
          </a:p>
          <a:p>
            <a:endParaRPr lang="en-GB" baseline="0" dirty="0" smtClean="0"/>
          </a:p>
          <a:p>
            <a:r>
              <a:rPr lang="en-GB" baseline="0" dirty="0" smtClean="0"/>
              <a:t>Icing in cloud……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Descending from a wave flight with a very cold glider will risk icing even if entering cloud below the freezing level </a:t>
            </a:r>
          </a:p>
          <a:p>
            <a:pPr marL="228600" indent="-228600">
              <a:buAutoNum type="arabicPeriod"/>
            </a:pPr>
            <a:r>
              <a:rPr lang="en-GB" baseline="0" dirty="0" smtClean="0"/>
              <a:t>Cloud water droplets may not be frozen above the freezing level and will create icing on aircraft</a:t>
            </a:r>
          </a:p>
          <a:p>
            <a:pPr marL="228600" indent="-228600">
              <a:buAutoNum type="arabicPeriod"/>
            </a:pPr>
            <a:r>
              <a:rPr lang="en-GB" baseline="0" dirty="0" smtClean="0"/>
              <a:t>At high levels the water droplets will have frozen solid and have a reduced risk of airframe icing in cloud</a:t>
            </a:r>
          </a:p>
          <a:p>
            <a:pPr marL="228600" indent="-228600">
              <a:buAutoNum type="arabicPeriod"/>
            </a:pPr>
            <a:r>
              <a:rPr lang="en-GB" baseline="0" dirty="0" smtClean="0"/>
              <a:t>Remaining below the freezing level should be ok either in or out of cloud</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12</a:t>
            </a:fld>
            <a:endParaRPr lang="en-GB"/>
          </a:p>
        </p:txBody>
      </p:sp>
    </p:spTree>
    <p:extLst>
      <p:ext uri="{BB962C8B-B14F-4D97-AF65-F5344CB8AC3E}">
        <p14:creationId xmlns:p14="http://schemas.microsoft.com/office/powerpoint/2010/main" val="27847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68A252-8D51-41EE-B05C-6869DC404E93}" type="slidenum">
              <a:rPr lang="en-GB" smtClean="0"/>
              <a:t>13</a:t>
            </a:fld>
            <a:endParaRPr lang="en-GB"/>
          </a:p>
        </p:txBody>
      </p:sp>
    </p:spTree>
    <p:extLst>
      <p:ext uri="{BB962C8B-B14F-4D97-AF65-F5344CB8AC3E}">
        <p14:creationId xmlns:p14="http://schemas.microsoft.com/office/powerpoint/2010/main" val="68271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bit is a short-cut</a:t>
            </a:r>
            <a:r>
              <a:rPr lang="en-GB" baseline="0" dirty="0" smtClean="0"/>
              <a:t> straight to the “answer”. It is qualitative only. This is often all you need (and all I use).</a:t>
            </a:r>
          </a:p>
          <a:p>
            <a:endParaRPr lang="en-GB" baseline="0" dirty="0" smtClean="0"/>
          </a:p>
          <a:p>
            <a:r>
              <a:rPr lang="en-GB" baseline="0" dirty="0" smtClean="0"/>
              <a:t>We will go into the </a:t>
            </a:r>
            <a:r>
              <a:rPr lang="en-GB" baseline="0" dirty="0" err="1" smtClean="0"/>
              <a:t>tephigrams</a:t>
            </a:r>
            <a:r>
              <a:rPr lang="en-GB" baseline="0" dirty="0" smtClean="0"/>
              <a:t> in a quantitative way later on for those who want a better understanding of the diagram (with a bit of the science) and to take the use of it a bit further such as understanding stability, cloud formation, </a:t>
            </a:r>
            <a:r>
              <a:rPr lang="en-GB" baseline="0" dirty="0" err="1" smtClean="0"/>
              <a:t>spreadout</a:t>
            </a:r>
            <a:r>
              <a:rPr lang="en-GB" baseline="0" dirty="0" smtClean="0"/>
              <a:t>.</a:t>
            </a:r>
          </a:p>
          <a:p>
            <a:endParaRPr lang="en-GB" baseline="0" dirty="0" smtClean="0"/>
          </a:p>
          <a:p>
            <a:r>
              <a:rPr lang="en-GB" baseline="0" dirty="0" smtClean="0"/>
              <a:t>We’ll need a quick look at a couple of the background curves.</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14</a:t>
            </a:fld>
            <a:endParaRPr lang="en-GB"/>
          </a:p>
        </p:txBody>
      </p:sp>
    </p:spTree>
    <p:extLst>
      <p:ext uri="{BB962C8B-B14F-4D97-AF65-F5344CB8AC3E}">
        <p14:creationId xmlns:p14="http://schemas.microsoft.com/office/powerpoint/2010/main" val="68271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identify these curves on the </a:t>
            </a:r>
            <a:r>
              <a:rPr lang="en-GB" dirty="0" err="1" smtClean="0"/>
              <a:t>tephigram</a:t>
            </a:r>
            <a:r>
              <a:rPr lang="en-GB" dirty="0" smtClean="0"/>
              <a:t> – these are the DALR curves. They show how clear rising air</a:t>
            </a:r>
            <a:r>
              <a:rPr lang="en-GB" baseline="0" dirty="0" smtClean="0"/>
              <a:t> cools. </a:t>
            </a:r>
            <a:r>
              <a:rPr lang="en-GB" dirty="0" smtClean="0"/>
              <a:t>Not going to use them just yet.</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15</a:t>
            </a:fld>
            <a:endParaRPr lang="en-GB"/>
          </a:p>
        </p:txBody>
      </p:sp>
    </p:spTree>
    <p:extLst>
      <p:ext uri="{BB962C8B-B14F-4D97-AF65-F5344CB8AC3E}">
        <p14:creationId xmlns:p14="http://schemas.microsoft.com/office/powerpoint/2010/main" val="68271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in clouds</a:t>
            </a:r>
            <a:r>
              <a:rPr lang="en-GB" baseline="0" dirty="0" smtClean="0"/>
              <a:t> – different curves are needed because of the pronounced effect that water, as it condenses, has on the way air cools as it rises.</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16</a:t>
            </a:fld>
            <a:endParaRPr lang="en-GB"/>
          </a:p>
        </p:txBody>
      </p:sp>
    </p:spTree>
    <p:extLst>
      <p:ext uri="{BB962C8B-B14F-4D97-AF65-F5344CB8AC3E}">
        <p14:creationId xmlns:p14="http://schemas.microsoft.com/office/powerpoint/2010/main" val="682712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17</a:t>
            </a:fld>
            <a:endParaRPr lang="en-GB"/>
          </a:p>
        </p:txBody>
      </p:sp>
    </p:spTree>
    <p:extLst>
      <p:ext uri="{BB962C8B-B14F-4D97-AF65-F5344CB8AC3E}">
        <p14:creationId xmlns:p14="http://schemas.microsoft.com/office/powerpoint/2010/main" val="65940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 stable system is one which;</a:t>
            </a:r>
          </a:p>
          <a:p>
            <a:pPr lvl="1"/>
            <a:r>
              <a:rPr lang="en-GB" sz="1200" dirty="0" smtClean="0"/>
              <a:t>Remains unchanging with time and/or</a:t>
            </a:r>
          </a:p>
          <a:p>
            <a:pPr lvl="1"/>
            <a:r>
              <a:rPr lang="en-GB" sz="1200" dirty="0" smtClean="0"/>
              <a:t>Resists being changed and/or</a:t>
            </a:r>
          </a:p>
          <a:p>
            <a:pPr lvl="1"/>
            <a:r>
              <a:rPr lang="en-GB" sz="1200" dirty="0" smtClean="0"/>
              <a:t>If disturbed returns to its initial state or position</a:t>
            </a:r>
          </a:p>
          <a:p>
            <a:endParaRPr lang="en-GB" dirty="0" smtClean="0"/>
          </a:p>
          <a:p>
            <a:r>
              <a:rPr lang="en-GB" dirty="0" smtClean="0"/>
              <a:t>A pendulum being an obvious case of a stable system. Interestingly if it is put in </a:t>
            </a:r>
            <a:r>
              <a:rPr lang="en-GB" dirty="0" smtClean="0"/>
              <a:t>motion, it </a:t>
            </a:r>
            <a:r>
              <a:rPr lang="en-GB" dirty="0" smtClean="0"/>
              <a:t>stays in motion for a long time as it tries to lose energy and return to its stable low-energy state. A guitar string is another example.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parcel of air is a small</a:t>
            </a:r>
            <a:r>
              <a:rPr lang="en-GB" baseline="0" dirty="0" smtClean="0"/>
              <a:t> discrete volume of air which is free to expand/compress according to the ambient pressure. It does not mix with the surrounding air nor receive or transfer heat to the surrounding air.</a:t>
            </a:r>
            <a:endParaRPr lang="en-GB" dirty="0" smtClean="0"/>
          </a:p>
          <a:p>
            <a:endParaRPr lang="en-GB" dirty="0" smtClean="0"/>
          </a:p>
          <a:p>
            <a:pPr>
              <a:buFont typeface="Wingdings" panose="05000000000000000000" pitchFamily="2" charset="2"/>
              <a:buNone/>
            </a:pPr>
            <a:r>
              <a:rPr lang="en-GB" dirty="0" smtClean="0"/>
              <a:t>The atmosphere is generally stable. Unstable bits are thunderstorms,</a:t>
            </a:r>
            <a:r>
              <a:rPr lang="en-GB" baseline="0" dirty="0" smtClean="0"/>
              <a:t> showers, low pressure systems, hurricanes.</a:t>
            </a:r>
            <a:endParaRPr lang="en-GB" dirty="0" smtClean="0"/>
          </a:p>
          <a:p>
            <a:pPr>
              <a:buFont typeface="Wingdings" panose="05000000000000000000" pitchFamily="2" charset="2"/>
              <a:buNone/>
            </a:pPr>
            <a:endParaRPr lang="en-GB" dirty="0" smtClean="0"/>
          </a:p>
          <a:p>
            <a:pPr>
              <a:buFont typeface="Wingdings" panose="05000000000000000000" pitchFamily="2" charset="2"/>
              <a:buNone/>
            </a:pPr>
            <a:r>
              <a:rPr lang="en-GB" dirty="0" smtClean="0"/>
              <a:t>A lee wave system needs the air to be stable so that it can “bounce up and down”</a:t>
            </a:r>
          </a:p>
          <a:p>
            <a:pPr>
              <a:buFont typeface="Wingdings" panose="05000000000000000000" pitchFamily="2" charset="2"/>
              <a:buNone/>
            </a:pPr>
            <a:endParaRPr lang="en-GB" dirty="0" smtClean="0"/>
          </a:p>
          <a:p>
            <a:pPr>
              <a:buFont typeface="Wingdings" panose="05000000000000000000" pitchFamily="2" charset="2"/>
              <a:buNone/>
            </a:pPr>
            <a:r>
              <a:rPr lang="en-GB" dirty="0" smtClean="0"/>
              <a:t>But thermals need a layer of nearly unstable air so they can persist. </a:t>
            </a:r>
            <a:r>
              <a:rPr lang="en-GB" dirty="0" smtClean="0"/>
              <a:t>Too</a:t>
            </a:r>
            <a:r>
              <a:rPr lang="en-GB" baseline="0" dirty="0" smtClean="0"/>
              <a:t> great a depth of</a:t>
            </a:r>
            <a:r>
              <a:rPr lang="en-GB" dirty="0" smtClean="0"/>
              <a:t> </a:t>
            </a:r>
            <a:r>
              <a:rPr lang="en-GB" dirty="0" smtClean="0"/>
              <a:t>instability </a:t>
            </a:r>
            <a:r>
              <a:rPr lang="en-GB" dirty="0" smtClean="0"/>
              <a:t>can</a:t>
            </a:r>
            <a:r>
              <a:rPr lang="en-GB" baseline="0" dirty="0" smtClean="0"/>
              <a:t> l</a:t>
            </a:r>
            <a:r>
              <a:rPr lang="en-GB" dirty="0" smtClean="0"/>
              <a:t>ead </a:t>
            </a:r>
            <a:r>
              <a:rPr lang="en-GB" dirty="0" smtClean="0"/>
              <a:t>to </a:t>
            </a:r>
            <a:r>
              <a:rPr lang="en-GB" dirty="0" smtClean="0"/>
              <a:t>showers/thunderstorms.</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18</a:t>
            </a:fld>
            <a:endParaRPr lang="en-GB"/>
          </a:p>
        </p:txBody>
      </p:sp>
    </p:spTree>
    <p:extLst>
      <p:ext uri="{BB962C8B-B14F-4D97-AF65-F5344CB8AC3E}">
        <p14:creationId xmlns:p14="http://schemas.microsoft.com/office/powerpoint/2010/main" val="4694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stable layer.</a:t>
            </a:r>
          </a:p>
          <a:p>
            <a:endParaRPr lang="en-GB" dirty="0" smtClean="0"/>
          </a:p>
          <a:p>
            <a:r>
              <a:rPr lang="en-GB" dirty="0" smtClean="0"/>
              <a:t>The air temp line is leaning to the right a bit – as you go up the line its temperature</a:t>
            </a:r>
            <a:r>
              <a:rPr lang="en-GB" baseline="0" dirty="0" smtClean="0"/>
              <a:t> is not falling as fast as if it would if it was leaning to the left.</a:t>
            </a:r>
            <a:endParaRPr lang="en-GB" dirty="0" smtClean="0"/>
          </a:p>
          <a:p>
            <a:endParaRPr lang="en-GB" dirty="0" smtClean="0"/>
          </a:p>
          <a:p>
            <a:r>
              <a:rPr lang="en-GB" dirty="0" smtClean="0"/>
              <a:t>The air temperature line is also more vertical and right-leaning</a:t>
            </a:r>
            <a:r>
              <a:rPr lang="en-GB" baseline="0" dirty="0" smtClean="0"/>
              <a:t> than the DALR and SALR lines in the background. </a:t>
            </a:r>
          </a:p>
          <a:p>
            <a:endParaRPr lang="en-GB" baseline="0" dirty="0" smtClean="0"/>
          </a:p>
          <a:p>
            <a:r>
              <a:rPr lang="en-GB" baseline="0" dirty="0" smtClean="0"/>
              <a:t>As you ascend the air temp line crosses the DALR and SALR lines from left to right. This is a stable region. Why? Find out in part 2.</a:t>
            </a:r>
          </a:p>
          <a:p>
            <a:endParaRPr lang="en-GB" baseline="0" dirty="0" smtClean="0"/>
          </a:p>
          <a:p>
            <a:r>
              <a:rPr lang="en-GB" baseline="0" dirty="0" smtClean="0"/>
              <a:t>At the base and the top the air temperature lines follow either the DALR and SALR respectively these are on the border of being unstable. In the low layer this allows thermals to form and rise.</a:t>
            </a:r>
            <a:endParaRPr lang="en-GB" dirty="0" smtClean="0"/>
          </a:p>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19</a:t>
            </a:fld>
            <a:endParaRPr lang="en-GB"/>
          </a:p>
        </p:txBody>
      </p:sp>
    </p:spTree>
    <p:extLst>
      <p:ext uri="{BB962C8B-B14F-4D97-AF65-F5344CB8AC3E}">
        <p14:creationId xmlns:p14="http://schemas.microsoft.com/office/powerpoint/2010/main" val="4578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dirty="0" smtClean="0"/>
              <a:t>An intro</a:t>
            </a:r>
            <a:r>
              <a:rPr lang="en-GB" baseline="0" dirty="0" smtClean="0"/>
              <a:t> to </a:t>
            </a:r>
            <a:r>
              <a:rPr lang="en-GB" baseline="0" dirty="0" err="1" smtClean="0"/>
              <a:t>tephigrams</a:t>
            </a:r>
            <a:r>
              <a:rPr lang="en-GB" baseline="0" dirty="0" smtClean="0"/>
              <a:t>. Nothing new here - a well-trodden bit of meteorology/soaring science packaged from the point-of-view of an early XC pilot and an opportunity to ask questions and see an interpretation.</a:t>
            </a:r>
          </a:p>
          <a:p>
            <a:pPr defTabSz="966064">
              <a:defRPr/>
            </a:pPr>
            <a:endParaRPr lang="en-GB" baseline="0" dirty="0" smtClean="0"/>
          </a:p>
          <a:p>
            <a:pPr defTabSz="966064">
              <a:defRPr/>
            </a:pPr>
            <a:r>
              <a:rPr lang="en-GB" baseline="0" dirty="0" smtClean="0"/>
              <a:t>This can work a two levels – an easy qualitative look followed by a bit more technical shot at using </a:t>
            </a:r>
            <a:r>
              <a:rPr lang="en-GB" baseline="0" dirty="0" err="1" smtClean="0"/>
              <a:t>tephigrams</a:t>
            </a:r>
            <a:r>
              <a:rPr lang="en-GB" baseline="0" dirty="0" smtClean="0"/>
              <a:t> quantitatively. I’ve also added some optional technical stuff (with a </a:t>
            </a:r>
            <a:r>
              <a:rPr lang="en-GB" b="1" baseline="0" dirty="0" smtClean="0"/>
              <a:t>GEEK alert</a:t>
            </a:r>
            <a:r>
              <a:rPr lang="en-GB" baseline="0" dirty="0" smtClean="0"/>
              <a:t>) for those who have trouble sleeping.</a:t>
            </a:r>
          </a:p>
          <a:p>
            <a:pPr defTabSz="966064">
              <a:defRPr/>
            </a:pPr>
            <a:endParaRPr lang="en-GB" baseline="0" dirty="0" smtClean="0"/>
          </a:p>
          <a:p>
            <a:pPr defTabSz="966064">
              <a:defRPr/>
            </a:pPr>
            <a:r>
              <a:rPr lang="en-GB" baseline="0" dirty="0" smtClean="0"/>
              <a:t>Why use </a:t>
            </a:r>
            <a:r>
              <a:rPr lang="en-GB" baseline="0" dirty="0" err="1" smtClean="0"/>
              <a:t>tephigrams</a:t>
            </a:r>
            <a:r>
              <a:rPr lang="en-GB" baseline="0" dirty="0" smtClean="0"/>
              <a:t> at all? Concise, at-a-glance overview of soaring potential. Simplicity and speed. They are not the complete picture so never use alone.</a:t>
            </a:r>
            <a:endParaRPr lang="en-GB" dirty="0" smtClean="0"/>
          </a:p>
          <a:p>
            <a:pPr defTabSz="966064">
              <a:defRPr/>
            </a:pPr>
            <a:endParaRPr lang="en-GB" baseline="0" dirty="0" smtClean="0"/>
          </a:p>
          <a:p>
            <a:pPr defTabSz="966064">
              <a:defRPr/>
            </a:pPr>
            <a:r>
              <a:rPr lang="en-GB" baseline="0" dirty="0" smtClean="0"/>
              <a:t>Why not use computer generated soaring forecasts from </a:t>
            </a:r>
            <a:r>
              <a:rPr lang="en-GB" baseline="0" dirty="0" err="1" smtClean="0"/>
              <a:t>TopMeteo</a:t>
            </a:r>
            <a:r>
              <a:rPr lang="en-GB" baseline="0" dirty="0" smtClean="0"/>
              <a:t> and RASP (after all they are the source of the “data” used to generate the </a:t>
            </a:r>
            <a:r>
              <a:rPr lang="en-GB" baseline="0" dirty="0" err="1" smtClean="0"/>
              <a:t>tephigrams</a:t>
            </a:r>
            <a:r>
              <a:rPr lang="en-GB" baseline="0" dirty="0" smtClean="0"/>
              <a:t>)? Actually you should use stuff like RASP </a:t>
            </a:r>
            <a:r>
              <a:rPr lang="en-GB" baseline="0" dirty="0" err="1" smtClean="0"/>
              <a:t>Blipspot</a:t>
            </a:r>
            <a:r>
              <a:rPr lang="en-GB" baseline="0" dirty="0" smtClean="0"/>
              <a:t> diagrams and various RASP maps for planning thermal flights and you don’t need to delve into </a:t>
            </a:r>
            <a:r>
              <a:rPr lang="en-GB" baseline="0" dirty="0" err="1" smtClean="0"/>
              <a:t>tephigrams</a:t>
            </a:r>
            <a:r>
              <a:rPr lang="en-GB" baseline="0" dirty="0" smtClean="0"/>
              <a:t> - however they do give you an insight to what makes the forecast “tick” and some of the possible issues (</a:t>
            </a:r>
            <a:r>
              <a:rPr lang="en-GB" baseline="0" dirty="0" err="1" smtClean="0"/>
              <a:t>spreadout</a:t>
            </a:r>
            <a:r>
              <a:rPr lang="en-GB" baseline="0" dirty="0" smtClean="0"/>
              <a:t>, cloud cover, breaking wave, etc.). </a:t>
            </a:r>
          </a:p>
          <a:p>
            <a:endParaRPr lang="en-GB" baseline="0" dirty="0" smtClean="0"/>
          </a:p>
          <a:p>
            <a:pPr defTabSz="966064">
              <a:defRPr/>
            </a:pPr>
            <a:r>
              <a:rPr lang="en-GB" baseline="0" dirty="0" smtClean="0"/>
              <a:t>Many sources of good, readable info on using </a:t>
            </a:r>
            <a:r>
              <a:rPr lang="en-GB" baseline="0" dirty="0" err="1" smtClean="0"/>
              <a:t>tephigrams</a:t>
            </a:r>
            <a:r>
              <a:rPr lang="en-GB" baseline="0" dirty="0" smtClean="0"/>
              <a:t> on the internet. </a:t>
            </a:r>
          </a:p>
          <a:p>
            <a:endParaRPr lang="en-GB" baseline="0" dirty="0" smtClean="0"/>
          </a:p>
        </p:txBody>
      </p:sp>
      <p:sp>
        <p:nvSpPr>
          <p:cNvPr id="4" name="Slide Number Placeholder 3"/>
          <p:cNvSpPr>
            <a:spLocks noGrp="1"/>
          </p:cNvSpPr>
          <p:nvPr>
            <p:ph type="sldNum" sz="quarter" idx="10"/>
          </p:nvPr>
        </p:nvSpPr>
        <p:spPr/>
        <p:txBody>
          <a:bodyPr/>
          <a:lstStyle/>
          <a:p>
            <a:fld id="{3768A252-8D51-41EE-B05C-6869DC404E93}" type="slidenum">
              <a:rPr lang="en-GB" smtClean="0"/>
              <a:t>2</a:t>
            </a:fld>
            <a:endParaRPr lang="en-GB"/>
          </a:p>
        </p:txBody>
      </p:sp>
    </p:spTree>
    <p:extLst>
      <p:ext uri="{BB962C8B-B14F-4D97-AF65-F5344CB8AC3E}">
        <p14:creationId xmlns:p14="http://schemas.microsoft.com/office/powerpoint/2010/main" val="815668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Doesn’t require much of a temperature increase to create</a:t>
            </a:r>
            <a:r>
              <a:rPr lang="en-GB" baseline="0" dirty="0" smtClean="0"/>
              <a:t> thermal. </a:t>
            </a:r>
          </a:p>
          <a:p>
            <a:endParaRPr lang="en-GB" baseline="0" dirty="0" smtClean="0"/>
          </a:p>
          <a:p>
            <a:r>
              <a:rPr lang="en-GB" baseline="0" dirty="0" smtClean="0"/>
              <a:t>Stable layer stops unstable convection – showers, etc.</a:t>
            </a:r>
          </a:p>
          <a:p>
            <a:endParaRPr lang="en-GB" baseline="0" dirty="0" smtClean="0"/>
          </a:p>
          <a:p>
            <a:r>
              <a:rPr lang="en-GB" baseline="0" dirty="0" smtClean="0"/>
              <a:t>Need thermal activity to start early and finish late</a:t>
            </a:r>
          </a:p>
          <a:p>
            <a:endParaRPr lang="en-GB" baseline="0" dirty="0" smtClean="0"/>
          </a:p>
          <a:p>
            <a:r>
              <a:rPr lang="en-GB" baseline="0" dirty="0" smtClean="0"/>
              <a:t>Cloud base (saturation point) must be below the point where dry line hits air temp and inversion or stable layer</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20</a:t>
            </a:fld>
            <a:endParaRPr lang="en-GB"/>
          </a:p>
        </p:txBody>
      </p:sp>
    </p:spTree>
    <p:extLst>
      <p:ext uri="{BB962C8B-B14F-4D97-AF65-F5344CB8AC3E}">
        <p14:creationId xmlns:p14="http://schemas.microsoft.com/office/powerpoint/2010/main" val="137762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Previous </a:t>
            </a:r>
            <a:r>
              <a:rPr lang="en-GB" baseline="0" dirty="0" err="1" smtClean="0"/>
              <a:t>tephigram</a:t>
            </a:r>
            <a:r>
              <a:rPr lang="en-GB" baseline="0" dirty="0" smtClean="0"/>
              <a:t> from RASP.</a:t>
            </a:r>
          </a:p>
          <a:p>
            <a:endParaRPr lang="en-GB" baseline="0" dirty="0" smtClean="0"/>
          </a:p>
          <a:p>
            <a:r>
              <a:rPr lang="en-GB" baseline="0" dirty="0" smtClean="0"/>
              <a:t>This is a good thermal day.</a:t>
            </a:r>
          </a:p>
          <a:p>
            <a:endParaRPr lang="en-GB" baseline="0" dirty="0" smtClean="0"/>
          </a:p>
          <a:p>
            <a:r>
              <a:rPr lang="en-GB" baseline="0" dirty="0" smtClean="0"/>
              <a:t>No obvious cloud layers. Light winds. Freezing level at 4000’, -10C at ~8000’ </a:t>
            </a:r>
          </a:p>
          <a:p>
            <a:endParaRPr lang="en-GB" baseline="0" dirty="0" smtClean="0"/>
          </a:p>
          <a:p>
            <a:r>
              <a:rPr lang="en-GB" baseline="0" dirty="0" smtClean="0"/>
              <a:t>4 key things;</a:t>
            </a:r>
          </a:p>
          <a:p>
            <a:endParaRPr lang="en-GB" baseline="0" dirty="0" smtClean="0"/>
          </a:p>
          <a:p>
            <a:pPr marL="228600" indent="-228600">
              <a:buAutoNum type="arabicPeriod"/>
            </a:pPr>
            <a:r>
              <a:rPr lang="en-GB" baseline="0" dirty="0" smtClean="0"/>
              <a:t>A well-mixed layer low down. The air temp profile matches the DALR, this means that thermals will form and rise. RASP shows this as a dashed red line following the DALR line. The </a:t>
            </a:r>
            <a:r>
              <a:rPr lang="en-GB" u="sng" baseline="0" dirty="0" smtClean="0"/>
              <a:t>only</a:t>
            </a:r>
            <a:r>
              <a:rPr lang="en-GB" baseline="0" dirty="0" smtClean="0"/>
              <a:t> time you will have thermals is when the air temp profile upwards from the surface is like this.</a:t>
            </a:r>
          </a:p>
          <a:p>
            <a:pPr marL="228600" indent="-228600">
              <a:buAutoNum type="arabicPeriod"/>
            </a:pPr>
            <a:endParaRPr lang="en-GB"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Just before the inversion it looks like the thermal cools to its dew-point – the dashed line shows a slight kink. This is good because it means thermals will be marked by cumulus clouds (yay!). In this example it’s not immediately clear if cloud will form – could be blue thermals. Cloud depth won’t be great as air is too stable above the inversion so unlikely to have showers.</a:t>
            </a:r>
          </a:p>
          <a:p>
            <a:pPr defTabSz="966064">
              <a:defRPr/>
            </a:pPr>
            <a:endParaRPr lang="en-GB" baseline="0" dirty="0" smtClean="0"/>
          </a:p>
          <a:p>
            <a:pPr defTabSz="966064">
              <a:defRPr/>
            </a:pPr>
            <a:r>
              <a:rPr lang="en-GB" baseline="0" dirty="0" smtClean="0"/>
              <a:t>3. An inversion (or isothermal layer, or stable layer) at a reasonable height. The air temperature line now crosses the DALR and SALR lines from left to right (so rising air will find itself surrounded by equally warm air at some point). This will stop the thermal and its cloud from developing too much (showers </a:t>
            </a:r>
            <a:r>
              <a:rPr lang="en-GB" baseline="0" dirty="0" err="1" smtClean="0"/>
              <a:t>etc</a:t>
            </a:r>
            <a:r>
              <a:rPr lang="en-GB" baseline="0" dirty="0" smtClean="0"/>
              <a:t>). Thermals stop at 8000’ around.</a:t>
            </a:r>
          </a:p>
          <a:p>
            <a:pPr defTabSz="966064">
              <a:defRPr/>
            </a:pPr>
            <a:endParaRPr lang="en-GB" baseline="0" dirty="0" smtClean="0"/>
          </a:p>
          <a:p>
            <a:pPr defTabSz="966064">
              <a:defRPr/>
            </a:pPr>
            <a:r>
              <a:rPr lang="en-GB" baseline="0" dirty="0" smtClean="0"/>
              <a:t>4. Dry and stable air above the inversion.  Spread-out will occur when a thermal/cumulus cloud stops rising at the inversion. The dry air above helps the cloud to disperse. The stable air puts a stop to any upper-level instability (towering cumulus, </a:t>
            </a:r>
            <a:r>
              <a:rPr lang="en-GB" baseline="0" dirty="0" err="1" smtClean="0"/>
              <a:t>etc</a:t>
            </a:r>
            <a:r>
              <a:rPr lang="en-GB" baseline="0" dirty="0" smtClean="0"/>
              <a:t>)</a:t>
            </a:r>
          </a:p>
          <a:p>
            <a:pPr defTabSz="966064">
              <a:defRPr/>
            </a:pPr>
            <a:endParaRPr lang="en-GB" baseline="0" dirty="0" smtClean="0"/>
          </a:p>
          <a:p>
            <a:pPr defTabSz="966064">
              <a:defRPr/>
            </a:pPr>
            <a:r>
              <a:rPr lang="en-GB" baseline="0" dirty="0" smtClean="0"/>
              <a:t>Features 1, 2, and 4 create </a:t>
            </a:r>
            <a:r>
              <a:rPr lang="en-GB" baseline="0" dirty="0" smtClean="0"/>
              <a:t>a characteristic </a:t>
            </a:r>
            <a:r>
              <a:rPr lang="en-GB" baseline="0" dirty="0" smtClean="0"/>
              <a:t>“wine-glass” shape (ignoring stuff high up)</a:t>
            </a:r>
          </a:p>
        </p:txBody>
      </p:sp>
      <p:sp>
        <p:nvSpPr>
          <p:cNvPr id="4" name="Slide Number Placeholder 3"/>
          <p:cNvSpPr>
            <a:spLocks noGrp="1"/>
          </p:cNvSpPr>
          <p:nvPr>
            <p:ph type="sldNum" sz="quarter" idx="10"/>
          </p:nvPr>
        </p:nvSpPr>
        <p:spPr/>
        <p:txBody>
          <a:bodyPr/>
          <a:lstStyle/>
          <a:p>
            <a:fld id="{3768A252-8D51-41EE-B05C-6869DC404E93}" type="slidenum">
              <a:rPr lang="en-GB" smtClean="0"/>
              <a:t>21</a:t>
            </a:fld>
            <a:endParaRPr lang="en-GB"/>
          </a:p>
        </p:txBody>
      </p:sp>
    </p:spTree>
    <p:extLst>
      <p:ext uri="{BB962C8B-B14F-4D97-AF65-F5344CB8AC3E}">
        <p14:creationId xmlns:p14="http://schemas.microsoft.com/office/powerpoint/2010/main" val="65940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22</a:t>
            </a:fld>
            <a:endParaRPr lang="en-GB"/>
          </a:p>
        </p:txBody>
      </p:sp>
    </p:spTree>
    <p:extLst>
      <p:ext uri="{BB962C8B-B14F-4D97-AF65-F5344CB8AC3E}">
        <p14:creationId xmlns:p14="http://schemas.microsoft.com/office/powerpoint/2010/main" val="4235178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get wave if some of these factors are present.</a:t>
            </a:r>
          </a:p>
          <a:p>
            <a:endParaRPr lang="en-GB" dirty="0" smtClean="0"/>
          </a:p>
          <a:p>
            <a:r>
              <a:rPr lang="en-GB" dirty="0" smtClean="0"/>
              <a:t>Main difference between good wave and good thermal is </a:t>
            </a:r>
            <a:r>
              <a:rPr lang="en-GB" dirty="0" err="1" smtClean="0"/>
              <a:t>windspeed</a:t>
            </a:r>
            <a:r>
              <a:rPr lang="en-GB" dirty="0" smtClean="0"/>
              <a:t>. Can have both present – usually interfering with one another – result can be good or bad for soaring.</a:t>
            </a:r>
          </a:p>
          <a:p>
            <a:endParaRPr lang="en-GB" dirty="0" smtClean="0"/>
          </a:p>
          <a:p>
            <a:r>
              <a:rPr lang="en-GB" dirty="0" smtClean="0"/>
              <a:t>Stable –&gt; air temp line crosses DALR and SALR curves from left to right</a:t>
            </a:r>
            <a:r>
              <a:rPr lang="en-GB" baseline="0" dirty="0" smtClean="0"/>
              <a:t> (doesn’t matter higher up)</a:t>
            </a:r>
            <a:endParaRPr lang="en-GB" dirty="0" smtClean="0"/>
          </a:p>
          <a:p>
            <a:endParaRPr lang="en-GB" dirty="0" smtClean="0"/>
          </a:p>
          <a:p>
            <a:r>
              <a:rPr lang="en-GB" dirty="0" smtClean="0"/>
              <a:t>Isothermal layer or inversion at hill/ridge level not strictly necessary just air temp less than DALR</a:t>
            </a:r>
            <a:r>
              <a:rPr lang="en-GB" dirty="0" smtClean="0"/>
              <a:t>.</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23</a:t>
            </a:fld>
            <a:endParaRPr lang="en-GB"/>
          </a:p>
        </p:txBody>
      </p:sp>
    </p:spTree>
    <p:extLst>
      <p:ext uri="{BB962C8B-B14F-4D97-AF65-F5344CB8AC3E}">
        <p14:creationId xmlns:p14="http://schemas.microsoft.com/office/powerpoint/2010/main" val="1172425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Looks sort of familiar – similar to a good thermal day</a:t>
            </a:r>
            <a:r>
              <a:rPr lang="en-GB" baseline="0" dirty="0" smtClean="0"/>
              <a:t> except we have wind</a:t>
            </a:r>
          </a:p>
          <a:p>
            <a:pPr defTabSz="966064">
              <a:defRPr/>
            </a:pPr>
            <a:endParaRPr lang="en-GB" dirty="0" smtClean="0"/>
          </a:p>
          <a:p>
            <a:pPr defTabSz="966064">
              <a:defRPr/>
            </a:pPr>
            <a:r>
              <a:rPr lang="en-GB" dirty="0" smtClean="0"/>
              <a:t>Stable atmosphere</a:t>
            </a:r>
            <a:r>
              <a:rPr lang="en-GB" baseline="0" dirty="0" smtClean="0"/>
              <a:t> – temperature line cuts across dry (DALR) and wet (SALR) lines from left to right as we move up the diagram</a:t>
            </a:r>
            <a:endParaRPr lang="en-GB" dirty="0" smtClean="0"/>
          </a:p>
          <a:p>
            <a:endParaRPr lang="en-GB" baseline="0" dirty="0" smtClean="0"/>
          </a:p>
          <a:p>
            <a:pPr marL="241516" marR="0" indent="-241516"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A favourable wind profile – winds above 15kts in lower layers, gradually increasing with height, blowing across upwind wave triggers, </a:t>
            </a:r>
          </a:p>
          <a:p>
            <a:pPr marL="241516" marR="0" indent="-241516"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Reasonably constant direction with height (or direction changes a little (&lt;30 degrees) and gradually). At </a:t>
            </a:r>
            <a:r>
              <a:rPr lang="en-GB" baseline="0" dirty="0" err="1" smtClean="0"/>
              <a:t>Portmoak</a:t>
            </a:r>
            <a:r>
              <a:rPr lang="en-GB" baseline="0" dirty="0" smtClean="0"/>
              <a:t> classic wave days are W to NNW wind directions.</a:t>
            </a:r>
          </a:p>
          <a:p>
            <a:pPr marL="241516" marR="0" indent="-241516"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Inversion – a strongly stable layer at the mountain/ridge </a:t>
            </a:r>
            <a:r>
              <a:rPr lang="en-GB" baseline="0" dirty="0" smtClean="0"/>
              <a:t>height</a:t>
            </a:r>
            <a:endParaRPr lang="en-GB" baseline="0" dirty="0" smtClean="0"/>
          </a:p>
          <a:p>
            <a:pPr marL="241516" indent="-241516">
              <a:buAutoNum type="arabicPeriod"/>
            </a:pPr>
            <a:r>
              <a:rPr lang="en-GB" baseline="0" dirty="0" smtClean="0"/>
              <a:t>Stable surface layers – limited convection to disrupt low-level flow</a:t>
            </a:r>
          </a:p>
          <a:p>
            <a:pPr marL="241516" indent="-241516">
              <a:buAutoNum type="arabicPeriod"/>
            </a:pPr>
            <a:r>
              <a:rPr lang="en-GB" baseline="0" dirty="0" smtClean="0"/>
              <a:t>Dry air limits the amount of cloud created by the wave</a:t>
            </a:r>
          </a:p>
          <a:p>
            <a:pPr marL="241516" indent="-241516">
              <a:buAutoNum type="arabicPeriod"/>
            </a:pPr>
            <a:r>
              <a:rPr lang="en-GB" baseline="0" dirty="0" smtClean="0"/>
              <a:t>Stable layer above the inversion again to suppress convection (especially being kicked off by the wave)</a:t>
            </a:r>
          </a:p>
          <a:p>
            <a:pPr marL="241516" indent="-241516">
              <a:buAutoNum type="arabicPeriod"/>
            </a:pPr>
            <a:endParaRPr lang="en-GB" baseline="0" dirty="0" smtClean="0"/>
          </a:p>
          <a:p>
            <a:r>
              <a:rPr lang="en-GB" baseline="0" dirty="0" smtClean="0"/>
              <a:t>You can get wave any day the wind is blowing strong enough from pretty much any direction (e.g. </a:t>
            </a:r>
            <a:r>
              <a:rPr lang="en-GB" baseline="0" dirty="0" err="1" smtClean="0"/>
              <a:t>E’ly</a:t>
            </a:r>
            <a:r>
              <a:rPr lang="en-GB" baseline="0" dirty="0" smtClean="0"/>
              <a:t> wave at </a:t>
            </a:r>
            <a:r>
              <a:rPr lang="en-GB" baseline="0" dirty="0" err="1" smtClean="0"/>
              <a:t>Portmoak</a:t>
            </a:r>
            <a:r>
              <a:rPr lang="en-GB" baseline="0" dirty="0" smtClean="0"/>
              <a:t>) as the atmosphere is </a:t>
            </a:r>
            <a:r>
              <a:rPr lang="en-GB" u="sng" baseline="0" dirty="0" smtClean="0"/>
              <a:t>generally</a:t>
            </a:r>
            <a:r>
              <a:rPr lang="en-GB" baseline="0" dirty="0" smtClean="0"/>
              <a:t> stable anyway.</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768A252-8D51-41EE-B05C-6869DC404E93}" type="slidenum">
              <a:rPr lang="en-GB" smtClean="0"/>
              <a:t>24</a:t>
            </a:fld>
            <a:endParaRPr lang="en-GB"/>
          </a:p>
        </p:txBody>
      </p:sp>
    </p:spTree>
    <p:extLst>
      <p:ext uri="{BB962C8B-B14F-4D97-AF65-F5344CB8AC3E}">
        <p14:creationId xmlns:p14="http://schemas.microsoft.com/office/powerpoint/2010/main" val="1106382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(in)famous “</a:t>
            </a:r>
            <a:r>
              <a:rPr lang="en-GB" dirty="0" err="1" smtClean="0"/>
              <a:t>Taieri</a:t>
            </a:r>
            <a:r>
              <a:rPr lang="en-GB" dirty="0" smtClean="0"/>
              <a:t> Pet” in S. Island New Zealand.</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25</a:t>
            </a:fld>
            <a:endParaRPr lang="en-GB"/>
          </a:p>
        </p:txBody>
      </p:sp>
    </p:spTree>
    <p:extLst>
      <p:ext uri="{BB962C8B-B14F-4D97-AF65-F5344CB8AC3E}">
        <p14:creationId xmlns:p14="http://schemas.microsoft.com/office/powerpoint/2010/main" val="4235178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26</a:t>
            </a:fld>
            <a:endParaRPr lang="en-GB"/>
          </a:p>
        </p:txBody>
      </p:sp>
    </p:spTree>
    <p:extLst>
      <p:ext uri="{BB962C8B-B14F-4D97-AF65-F5344CB8AC3E}">
        <p14:creationId xmlns:p14="http://schemas.microsoft.com/office/powerpoint/2010/main" val="285216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All interchangeable</a:t>
            </a:r>
          </a:p>
          <a:p>
            <a:endParaRPr lang="en-GB" b="0" dirty="0" smtClean="0"/>
          </a:p>
          <a:p>
            <a:r>
              <a:rPr lang="en-GB" baseline="0" dirty="0" smtClean="0"/>
              <a:t>Strictly speaking a </a:t>
            </a:r>
            <a:r>
              <a:rPr lang="en-GB" baseline="0" dirty="0" err="1" smtClean="0"/>
              <a:t>tephigram</a:t>
            </a:r>
            <a:r>
              <a:rPr lang="en-GB" baseline="0" dirty="0" smtClean="0"/>
              <a:t> is different to a log P – skew T plot but the differences are minimal as far as we are concerned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“skew T” bit will become apparent later</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Sounding is </a:t>
            </a:r>
            <a:r>
              <a:rPr lang="en-GB" baseline="0" dirty="0" smtClean="0"/>
              <a:t>normally? </a:t>
            </a:r>
            <a:r>
              <a:rPr lang="en-GB" baseline="0" dirty="0" smtClean="0"/>
              <a:t>the name give to an actual measurement using a balloon and instruments, etc.</a:t>
            </a:r>
          </a:p>
          <a:p>
            <a:endParaRPr lang="en-GB" b="1" dirty="0" smtClean="0"/>
          </a:p>
          <a:p>
            <a:r>
              <a:rPr lang="en-GB" b="1" dirty="0" smtClean="0"/>
              <a:t>GEEK alert</a:t>
            </a:r>
          </a:p>
          <a:p>
            <a:endParaRPr lang="en-GB" dirty="0" smtClean="0"/>
          </a:p>
          <a:p>
            <a:r>
              <a:rPr lang="en-GB" dirty="0" smtClean="0"/>
              <a:t>T stands for temperature</a:t>
            </a:r>
          </a:p>
          <a:p>
            <a:r>
              <a:rPr lang="en-GB" dirty="0" smtClean="0"/>
              <a:t>Phi (</a:t>
            </a:r>
            <a:r>
              <a:rPr lang="el-GR" dirty="0" smtClean="0"/>
              <a:t>φ</a:t>
            </a:r>
            <a:r>
              <a:rPr lang="en-GB" dirty="0" smtClean="0"/>
              <a:t>) is the usual symbol for entropy – a thermodynamic quantity which is</a:t>
            </a:r>
            <a:r>
              <a:rPr lang="en-GB" baseline="0" dirty="0" smtClean="0"/>
              <a:t> related to energy content</a:t>
            </a:r>
          </a:p>
          <a:p>
            <a:r>
              <a:rPr lang="en-GB" baseline="0" dirty="0" smtClean="0"/>
              <a:t>Log P is log (pressure)</a:t>
            </a:r>
          </a:p>
          <a:p>
            <a:endParaRPr lang="en-GB" baseline="0" dirty="0" smtClean="0"/>
          </a:p>
        </p:txBody>
      </p:sp>
      <p:sp>
        <p:nvSpPr>
          <p:cNvPr id="4" name="Slide Number Placeholder 3"/>
          <p:cNvSpPr>
            <a:spLocks noGrp="1"/>
          </p:cNvSpPr>
          <p:nvPr>
            <p:ph type="sldNum" sz="quarter" idx="10"/>
          </p:nvPr>
        </p:nvSpPr>
        <p:spPr/>
        <p:txBody>
          <a:bodyPr/>
          <a:lstStyle/>
          <a:p>
            <a:fld id="{3768A252-8D51-41EE-B05C-6869DC404E93}" type="slidenum">
              <a:rPr lang="en-GB" smtClean="0"/>
              <a:t>3</a:t>
            </a:fld>
            <a:endParaRPr lang="en-GB"/>
          </a:p>
        </p:txBody>
      </p:sp>
    </p:spTree>
    <p:extLst>
      <p:ext uri="{BB962C8B-B14F-4D97-AF65-F5344CB8AC3E}">
        <p14:creationId xmlns:p14="http://schemas.microsoft.com/office/powerpoint/2010/main" val="241886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RASP and </a:t>
            </a:r>
            <a:r>
              <a:rPr lang="en-GB" baseline="0" dirty="0" err="1" smtClean="0"/>
              <a:t>SkySight</a:t>
            </a:r>
            <a:r>
              <a:rPr lang="en-GB" baseline="0" dirty="0" smtClean="0"/>
              <a:t> are soaring forecast programmes. They use computational models to forecast the soaring weather several days ahead.</a:t>
            </a:r>
          </a:p>
          <a:p>
            <a:endParaRPr lang="en-GB" baseline="0" dirty="0" smtClean="0"/>
          </a:p>
          <a:p>
            <a:r>
              <a:rPr lang="en-GB" baseline="0" dirty="0" smtClean="0"/>
              <a:t>RASP is free. Soaring forecasts (and soundings) available up to 6 days in advance but of low confidence beyond 2-3 days (as with all computational forecasts)</a:t>
            </a:r>
          </a:p>
          <a:p>
            <a:r>
              <a:rPr lang="en-GB" baseline="0" dirty="0" err="1" smtClean="0"/>
              <a:t>SkySight</a:t>
            </a:r>
            <a:r>
              <a:rPr lang="en-GB" baseline="0" dirty="0" smtClean="0"/>
              <a:t> requires a subscription. Same as for RASP re accuracy etc.</a:t>
            </a:r>
          </a:p>
          <a:p>
            <a:endParaRPr lang="en-GB" baseline="0" dirty="0" smtClean="0"/>
          </a:p>
          <a:p>
            <a:r>
              <a:rPr lang="en-GB" baseline="0" dirty="0" smtClean="0"/>
              <a:t>The University of Wyoming and </a:t>
            </a:r>
            <a:r>
              <a:rPr lang="en-GB" baseline="0" dirty="0" err="1" smtClean="0"/>
              <a:t>Meteocentre</a:t>
            </a:r>
            <a:r>
              <a:rPr lang="en-GB" baseline="0" dirty="0" smtClean="0"/>
              <a:t> has an interactive site where you can download the latest soundings from anywhere in the world. No very useful for us but interesting anyway.</a:t>
            </a:r>
          </a:p>
        </p:txBody>
      </p:sp>
      <p:sp>
        <p:nvSpPr>
          <p:cNvPr id="4" name="Slide Number Placeholder 3"/>
          <p:cNvSpPr>
            <a:spLocks noGrp="1"/>
          </p:cNvSpPr>
          <p:nvPr>
            <p:ph type="sldNum" sz="quarter" idx="10"/>
          </p:nvPr>
        </p:nvSpPr>
        <p:spPr/>
        <p:txBody>
          <a:bodyPr/>
          <a:lstStyle/>
          <a:p>
            <a:fld id="{3768A252-8D51-41EE-B05C-6869DC404E93}" type="slidenum">
              <a:rPr lang="en-GB" smtClean="0"/>
              <a:t>4</a:t>
            </a:fld>
            <a:endParaRPr lang="en-GB"/>
          </a:p>
        </p:txBody>
      </p:sp>
    </p:spTree>
    <p:extLst>
      <p:ext uri="{BB962C8B-B14F-4D97-AF65-F5344CB8AC3E}">
        <p14:creationId xmlns:p14="http://schemas.microsoft.com/office/powerpoint/2010/main" val="241886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 important slide</a:t>
            </a:r>
          </a:p>
          <a:p>
            <a:endParaRPr lang="en-GB" dirty="0" smtClean="0"/>
          </a:p>
          <a:p>
            <a:r>
              <a:rPr lang="en-GB" dirty="0" err="1" smtClean="0"/>
              <a:t>Tephigrams</a:t>
            </a:r>
            <a:r>
              <a:rPr lang="en-GB" dirty="0" smtClean="0"/>
              <a:t> have two separate functions;</a:t>
            </a:r>
          </a:p>
          <a:p>
            <a:endParaRPr lang="en-GB" dirty="0" smtClean="0"/>
          </a:p>
          <a:p>
            <a:pPr lvl="1"/>
            <a:r>
              <a:rPr lang="en-GB" dirty="0" smtClean="0"/>
              <a:t>Displaying atmospheric</a:t>
            </a:r>
            <a:r>
              <a:rPr lang="en-GB" baseline="0" dirty="0" smtClean="0"/>
              <a:t> data (so what?) </a:t>
            </a:r>
          </a:p>
          <a:p>
            <a:pPr lvl="1"/>
            <a:r>
              <a:rPr lang="en-GB" baseline="0" dirty="0" smtClean="0"/>
              <a:t>Doing some basic assessment of soaring potential using that data (</a:t>
            </a:r>
            <a:r>
              <a:rPr lang="en-GB" baseline="0" dirty="0" err="1" smtClean="0"/>
              <a:t>ahh</a:t>
            </a:r>
            <a:r>
              <a:rPr lang="en-GB" baseline="0" dirty="0" smtClean="0"/>
              <a:t>!)</a:t>
            </a:r>
            <a:endParaRPr lang="en-GB" dirty="0" smtClean="0"/>
          </a:p>
          <a:p>
            <a:endParaRPr lang="en-GB" baseline="0" dirty="0" smtClean="0"/>
          </a:p>
          <a:p>
            <a:pPr defTabSz="966064">
              <a:defRPr/>
            </a:pPr>
            <a:r>
              <a:rPr lang="en-GB" baseline="0" dirty="0" smtClean="0"/>
              <a:t>The wind data is not used in the calculations but is displayed for convenience (the thermal calculations take no account of the wind).</a:t>
            </a:r>
          </a:p>
          <a:p>
            <a:endParaRPr lang="en-GB" baseline="0" dirty="0" smtClean="0"/>
          </a:p>
          <a:p>
            <a:r>
              <a:rPr lang="en-GB" baseline="0" dirty="0" smtClean="0"/>
              <a:t>They were originally developed many years ago, before numerical computer models, to understand convective (thermal) activity, particularly thunderstorms. </a:t>
            </a:r>
          </a:p>
          <a:p>
            <a:endParaRPr lang="en-GB" baseline="0" dirty="0" smtClean="0"/>
          </a:p>
          <a:p>
            <a:r>
              <a:rPr lang="en-GB" baseline="0" dirty="0" smtClean="0"/>
              <a:t>For glider pilots, thermal activity means….are there any thermals? what height will they rise to? will the thermals form cumulus cloud or will they be blue? what height will the cumulus </a:t>
            </a:r>
            <a:r>
              <a:rPr lang="en-GB" baseline="0" dirty="0" err="1" smtClean="0"/>
              <a:t>cloudbase</a:t>
            </a:r>
            <a:r>
              <a:rPr lang="en-GB" baseline="0" dirty="0" smtClean="0"/>
              <a:t> be? will there be spread-out present?</a:t>
            </a:r>
          </a:p>
          <a:p>
            <a:endParaRPr lang="en-GB" baseline="0" dirty="0" smtClean="0"/>
          </a:p>
          <a:p>
            <a:r>
              <a:rPr lang="en-GB" baseline="0" dirty="0" smtClean="0"/>
              <a:t>A key piece of </a:t>
            </a:r>
            <a:r>
              <a:rPr lang="en-GB" baseline="0" dirty="0" err="1" smtClean="0"/>
              <a:t>meteo</a:t>
            </a:r>
            <a:r>
              <a:rPr lang="en-GB" baseline="0" dirty="0" smtClean="0"/>
              <a:t> info; they should be used with other info </a:t>
            </a:r>
            <a:r>
              <a:rPr lang="en-GB" dirty="0" smtClean="0"/>
              <a:t>– routine forecasts (e.g. Met Office, MSLP, rain radar, satellite pics, RASP  soaring </a:t>
            </a:r>
            <a:r>
              <a:rPr lang="en-GB" dirty="0" err="1" smtClean="0"/>
              <a:t>maps,etc</a:t>
            </a:r>
            <a:r>
              <a:rPr lang="en-GB" dirty="0" smtClean="0"/>
              <a:t>) and look at several </a:t>
            </a:r>
            <a:r>
              <a:rPr lang="en-GB" dirty="0" err="1" smtClean="0"/>
              <a:t>tpgrams</a:t>
            </a:r>
            <a:r>
              <a:rPr lang="en-GB" dirty="0" smtClean="0"/>
              <a:t> at </a:t>
            </a:r>
            <a:r>
              <a:rPr lang="en-GB" dirty="0" err="1" smtClean="0"/>
              <a:t>turnpoints</a:t>
            </a:r>
            <a:endParaRPr lang="en-GB" dirty="0" smtClean="0"/>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We’ll just concentrate on point</a:t>
            </a:r>
            <a:r>
              <a:rPr lang="en-GB" baseline="0" dirty="0" smtClean="0"/>
              <a:t> 1 to start with. (btw air temperature is some times called the environmental temp or, even worse, the environmental lapse rate)</a:t>
            </a:r>
          </a:p>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5</a:t>
            </a:fld>
            <a:endParaRPr lang="en-GB"/>
          </a:p>
        </p:txBody>
      </p:sp>
    </p:spTree>
    <p:extLst>
      <p:ext uri="{BB962C8B-B14F-4D97-AF65-F5344CB8AC3E}">
        <p14:creationId xmlns:p14="http://schemas.microsoft.com/office/powerpoint/2010/main" val="305889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Tephigram</a:t>
            </a:r>
            <a:r>
              <a:rPr lang="en-GB" baseline="0" dirty="0" smtClean="0"/>
              <a:t> from RASP showing the data lines in colour.</a:t>
            </a:r>
          </a:p>
          <a:p>
            <a:endParaRPr lang="en-GB" baseline="0" dirty="0" smtClean="0"/>
          </a:p>
          <a:p>
            <a:r>
              <a:rPr lang="en-GB" baseline="0" dirty="0" smtClean="0"/>
              <a:t>It’s a busy/complex diagram however it’s just made up of several simple over-laid components.</a:t>
            </a:r>
          </a:p>
          <a:p>
            <a:endParaRPr lang="en-GB" baseline="0" dirty="0" smtClean="0"/>
          </a:p>
          <a:p>
            <a:r>
              <a:rPr lang="en-GB" baseline="0" dirty="0" smtClean="0"/>
              <a:t>The main grid is temperature on the horizontal axis and height (or pressure) on the vertical axis - height is shown on RH side of plot in 000’s of feet. </a:t>
            </a:r>
          </a:p>
          <a:p>
            <a:endParaRPr lang="en-GB" baseline="0" dirty="0" smtClean="0"/>
          </a:p>
          <a:p>
            <a:r>
              <a:rPr lang="en-GB" baseline="0" dirty="0" smtClean="0"/>
              <a:t>Temperature is shown along bottom (x-axis). </a:t>
            </a:r>
            <a:r>
              <a:rPr lang="en-GB" u="sng" baseline="0" dirty="0" smtClean="0"/>
              <a:t>Temperature grid-lines rise diagonally to upper right!!! – watch this as it’s easy to get caught out</a:t>
            </a:r>
            <a:r>
              <a:rPr lang="en-GB" u="none" baseline="0" dirty="0" smtClean="0"/>
              <a:t> (see below if you want to know why the lines are sloping).</a:t>
            </a:r>
          </a:p>
          <a:p>
            <a:endParaRPr lang="en-GB" u="sng" baseline="0" dirty="0" smtClean="0"/>
          </a:p>
          <a:p>
            <a:r>
              <a:rPr lang="en-GB" baseline="0" dirty="0" smtClean="0"/>
              <a:t>Upper half of plot is well above our usual flying levels but is useful for indications of top cover (cirrus cloud) and jet stream winds (for wave). </a:t>
            </a:r>
          </a:p>
          <a:p>
            <a:pPr defTabSz="966064">
              <a:defRPr/>
            </a:pPr>
            <a:endParaRPr lang="en-GB" baseline="0" dirty="0" smtClean="0"/>
          </a:p>
          <a:p>
            <a:pPr defTabSz="966064">
              <a:defRPr/>
            </a:pPr>
            <a:r>
              <a:rPr lang="en-GB" baseline="0" dirty="0" err="1" smtClean="0"/>
              <a:t>Dewpoint</a:t>
            </a:r>
            <a:r>
              <a:rPr lang="en-GB" baseline="0" dirty="0" smtClean="0"/>
              <a:t> curve is </a:t>
            </a:r>
            <a:r>
              <a:rPr lang="en-GB" u="sng" baseline="0" dirty="0" smtClean="0"/>
              <a:t>always</a:t>
            </a:r>
            <a:r>
              <a:rPr lang="en-GB" baseline="0" dirty="0" smtClean="0"/>
              <a:t> to the left or on top of air temp curve; it can’t be greater. Dew point is the temp at which water starts to condense out of the air as cloud so cloud will be present if air temp equals </a:t>
            </a:r>
            <a:r>
              <a:rPr lang="en-GB" baseline="0" dirty="0" err="1" smtClean="0"/>
              <a:t>dewpoint</a:t>
            </a:r>
            <a:r>
              <a:rPr lang="en-GB" baseline="0" dirty="0" smtClean="0"/>
              <a:t> temp.</a:t>
            </a:r>
          </a:p>
          <a:p>
            <a:pPr defTabSz="966064">
              <a:defRPr/>
            </a:pPr>
            <a:endParaRPr lang="en-GB" baseline="0" dirty="0" smtClean="0"/>
          </a:p>
          <a:p>
            <a:pPr defTabSz="966064">
              <a:defRPr/>
            </a:pPr>
            <a:r>
              <a:rPr lang="en-GB" baseline="0" dirty="0" smtClean="0"/>
              <a:t>Wind info is handy and essential for determining (guessing?) if there’s going to be wave.</a:t>
            </a:r>
          </a:p>
          <a:p>
            <a:pPr defTabSz="966064">
              <a:defRPr/>
            </a:pPr>
            <a:endParaRPr lang="en-GB" baseline="0" dirty="0" smtClean="0"/>
          </a:p>
          <a:p>
            <a:pPr defTabSz="966064">
              <a:defRPr/>
            </a:pPr>
            <a:r>
              <a:rPr lang="en-GB" baseline="0" dirty="0" smtClean="0"/>
              <a:t>The wind speed at any height is shown against the little green sub-scale. The wind velocity (speed and direction) is shown using the arrows which point in the direction the wind is blowing to.</a:t>
            </a:r>
          </a:p>
          <a:p>
            <a:pPr defTabSz="966064">
              <a:defRPr/>
            </a:pPr>
            <a:endParaRPr lang="en-GB" baseline="0" dirty="0" smtClean="0"/>
          </a:p>
          <a:p>
            <a:pPr defTabSz="966064">
              <a:defRPr/>
            </a:pPr>
            <a:r>
              <a:rPr lang="en-GB" u="sng" baseline="0" dirty="0" smtClean="0"/>
              <a:t>Always check the date and time!</a:t>
            </a:r>
          </a:p>
          <a:p>
            <a:pPr defTabSz="966064">
              <a:defRPr/>
            </a:pPr>
            <a:endParaRPr lang="en-GB" dirty="0" smtClean="0"/>
          </a:p>
          <a:p>
            <a:pPr defTabSz="966064">
              <a:defRPr/>
            </a:pPr>
            <a:r>
              <a:rPr lang="en-GB" u="none" baseline="0" dirty="0" smtClean="0"/>
              <a:t>Also on the plot are three other sets of lines/curves – we’ll come to these later.</a:t>
            </a:r>
          </a:p>
          <a:p>
            <a:pPr defTabSz="966064">
              <a:defRPr/>
            </a:pPr>
            <a:endParaRPr lang="en-GB" dirty="0" smtClean="0"/>
          </a:p>
          <a:p>
            <a:r>
              <a:rPr lang="en-GB" b="1" u="none" baseline="0" dirty="0" smtClean="0"/>
              <a:t>Geek alert</a:t>
            </a:r>
          </a:p>
          <a:p>
            <a:pPr defTabSz="966064">
              <a:defRPr/>
            </a:pPr>
            <a:r>
              <a:rPr lang="en-GB" dirty="0" smtClean="0"/>
              <a:t>On</a:t>
            </a:r>
            <a:r>
              <a:rPr lang="en-GB" baseline="0" dirty="0" smtClean="0"/>
              <a:t> the right is the p</a:t>
            </a:r>
            <a:r>
              <a:rPr lang="en-GB" dirty="0" smtClean="0"/>
              <a:t>ressure axis and</a:t>
            </a:r>
            <a:r>
              <a:rPr lang="en-GB" baseline="0" dirty="0" smtClean="0"/>
              <a:t> this has an</a:t>
            </a:r>
            <a:r>
              <a:rPr lang="en-GB" dirty="0" smtClean="0"/>
              <a:t> inverse logarithmic scale (as pressure drops with height in a</a:t>
            </a:r>
            <a:r>
              <a:rPr lang="en-GB" baseline="0" dirty="0" smtClean="0"/>
              <a:t> roughly</a:t>
            </a:r>
            <a:r>
              <a:rPr lang="en-GB" dirty="0" smtClean="0"/>
              <a:t> exponential manner) –</a:t>
            </a:r>
            <a:r>
              <a:rPr lang="en-GB" baseline="0" dirty="0" smtClean="0"/>
              <a:t> this scaling means the height axis is linear (normal). Pressure lines are not displayed evenly in RASP (odd interval selection…?). Pressure is used by meteorologists; let’s just stay with the height axis on the left.</a:t>
            </a:r>
          </a:p>
          <a:p>
            <a:endParaRPr lang="en-GB" b="1" u="none" baseline="0" dirty="0" smtClean="0"/>
          </a:p>
          <a:p>
            <a:r>
              <a:rPr lang="en-GB" u="none" baseline="0" dirty="0" smtClean="0"/>
              <a:t>The temperature lines slope for three reasons. One is presentational in that the DALR and SALR lines (or “</a:t>
            </a:r>
            <a:r>
              <a:rPr lang="en-GB" u="none" baseline="0" dirty="0" err="1" smtClean="0"/>
              <a:t>adiabats</a:t>
            </a:r>
            <a:r>
              <a:rPr lang="en-GB" u="none" baseline="0" dirty="0" smtClean="0"/>
              <a:t>” or “potential temperature” lines – see the slide further on) tend to be squeezed together and not easy to use on a normal plot so skewing or slanting the temperature lines spreads the DALR lines out. Secondly this also levels out the pressure (height) lines to become more user-friendly. Finally, when the temperature lines are more perpendicular to the </a:t>
            </a:r>
            <a:r>
              <a:rPr lang="en-GB" u="none" baseline="0" dirty="0" err="1" smtClean="0"/>
              <a:t>adiabats</a:t>
            </a:r>
            <a:r>
              <a:rPr lang="en-GB" u="none" baseline="0" dirty="0" smtClean="0"/>
              <a:t>, any bounded area on the </a:t>
            </a:r>
            <a:r>
              <a:rPr lang="en-GB" u="none" baseline="0" dirty="0" err="1" smtClean="0"/>
              <a:t>tephigram</a:t>
            </a:r>
            <a:r>
              <a:rPr lang="en-GB" u="none" baseline="0" dirty="0" smtClean="0"/>
              <a:t> better represents potential (heat) energy– this has one direct use in calculating a quantity called CAPE (convective available potential energy) which is a measure of the instability and thunderstorm potential in the atmosphere which is what these diagrams were initially developed for. Hence the term “Skew-T”.</a:t>
            </a:r>
          </a:p>
          <a:p>
            <a:pPr defTabSz="966064">
              <a:defRPr/>
            </a:pP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6</a:t>
            </a:fld>
            <a:endParaRPr lang="en-GB"/>
          </a:p>
        </p:txBody>
      </p:sp>
    </p:spTree>
    <p:extLst>
      <p:ext uri="{BB962C8B-B14F-4D97-AF65-F5344CB8AC3E}">
        <p14:creationId xmlns:p14="http://schemas.microsoft.com/office/powerpoint/2010/main" val="65940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Actual measurements are not</a:t>
            </a:r>
            <a:r>
              <a:rPr lang="en-GB" baseline="0" dirty="0" smtClean="0"/>
              <a:t> very useful to us as they show the state of the atmosphere as some earlier time at just a few locations. They are useful for helping to initialize and calibrate the computer forecasting models or for generating very specific local forecasts.</a:t>
            </a:r>
          </a:p>
          <a:p>
            <a:endParaRPr lang="en-GB" baseline="0" dirty="0" smtClean="0"/>
          </a:p>
          <a:p>
            <a:r>
              <a:rPr lang="en-GB" baseline="0" dirty="0" smtClean="0"/>
              <a:t>The forecasts from computer models can provide </a:t>
            </a:r>
            <a:r>
              <a:rPr lang="en-GB" u="sng" baseline="0" dirty="0" smtClean="0"/>
              <a:t>predicted</a:t>
            </a:r>
            <a:r>
              <a:rPr lang="en-GB" baseline="0" dirty="0" smtClean="0"/>
              <a:t> </a:t>
            </a:r>
            <a:r>
              <a:rPr lang="en-GB" baseline="0" dirty="0" err="1" smtClean="0"/>
              <a:t>tephigrams</a:t>
            </a:r>
            <a:r>
              <a:rPr lang="en-GB" baseline="0" dirty="0" smtClean="0"/>
              <a:t> for any location at any time within the scope of the forecast which is quite useful. The computer models are okay at predicting pressure, winds and temperature (less good at predicting “weather” such as rain, cloud, </a:t>
            </a:r>
            <a:r>
              <a:rPr lang="en-GB" baseline="0" dirty="0" err="1" smtClean="0"/>
              <a:t>etc</a:t>
            </a:r>
            <a:r>
              <a:rPr lang="en-GB" baseline="0" dirty="0" smtClean="0"/>
              <a:t>) up to a few days ahead so the predicted soundings are ok-</a:t>
            </a:r>
            <a:r>
              <a:rPr lang="en-GB" baseline="0" dirty="0" err="1" smtClean="0"/>
              <a:t>ish</a:t>
            </a:r>
            <a:r>
              <a:rPr lang="en-GB" baseline="0" dirty="0" smtClean="0"/>
              <a:t>. The </a:t>
            </a:r>
            <a:r>
              <a:rPr lang="en-GB" baseline="0" dirty="0" err="1" smtClean="0"/>
              <a:t>SkySight</a:t>
            </a:r>
            <a:r>
              <a:rPr lang="en-GB" baseline="0" dirty="0" smtClean="0"/>
              <a:t> and RASP models are themselves coupled to the large global weather models such as GFS (from USA). Always make sure you are using the most up-to-date forecasts available.</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7</a:t>
            </a:fld>
            <a:endParaRPr lang="en-GB"/>
          </a:p>
        </p:txBody>
      </p:sp>
    </p:spTree>
    <p:extLst>
      <p:ext uri="{BB962C8B-B14F-4D97-AF65-F5344CB8AC3E}">
        <p14:creationId xmlns:p14="http://schemas.microsoft.com/office/powerpoint/2010/main" val="6765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real </a:t>
            </a:r>
            <a:r>
              <a:rPr lang="en-GB" dirty="0" err="1" smtClean="0"/>
              <a:t>tephigram</a:t>
            </a:r>
            <a:r>
              <a:rPr lang="en-GB" baseline="0" dirty="0" smtClean="0"/>
              <a:t> – more variability in the data.</a:t>
            </a:r>
            <a:endParaRPr lang="en-GB" dirty="0" smtClean="0"/>
          </a:p>
          <a:p>
            <a:endParaRPr lang="en-GB" dirty="0" smtClean="0"/>
          </a:p>
          <a:p>
            <a:r>
              <a:rPr lang="en-GB" dirty="0" smtClean="0"/>
              <a:t>Soundings to get real data are done but fairly sparsely (1-2 times a day from ~4-5 UK stations). This</a:t>
            </a:r>
            <a:r>
              <a:rPr lang="en-GB" baseline="0" dirty="0" smtClean="0"/>
              <a:t> data is</a:t>
            </a:r>
            <a:r>
              <a:rPr lang="en-GB" dirty="0" smtClean="0"/>
              <a:t> used to initialise/calibrate the computer models.</a:t>
            </a:r>
          </a:p>
          <a:p>
            <a:endParaRPr lang="en-GB" dirty="0" smtClean="0"/>
          </a:p>
          <a:p>
            <a:r>
              <a:rPr lang="en-GB" dirty="0" smtClean="0"/>
              <a:t>One</a:t>
            </a:r>
            <a:r>
              <a:rPr lang="en-GB" baseline="0" dirty="0" smtClean="0"/>
              <a:t> place</a:t>
            </a:r>
            <a:r>
              <a:rPr lang="en-GB" dirty="0" smtClean="0"/>
              <a:t> to see </a:t>
            </a:r>
            <a:r>
              <a:rPr lang="en-GB" dirty="0" err="1" smtClean="0"/>
              <a:t>tephigrams</a:t>
            </a:r>
            <a:r>
              <a:rPr lang="en-GB" dirty="0" smtClean="0"/>
              <a:t> from recent soundings is U</a:t>
            </a:r>
            <a:r>
              <a:rPr lang="en-GB" baseline="0" dirty="0" smtClean="0"/>
              <a:t> of Wyoming or </a:t>
            </a:r>
            <a:r>
              <a:rPr lang="en-GB" baseline="0" dirty="0" err="1" smtClean="0"/>
              <a:t>MeteoCentre</a:t>
            </a:r>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8</a:t>
            </a:fld>
            <a:endParaRPr lang="en-GB"/>
          </a:p>
        </p:txBody>
      </p:sp>
    </p:spTree>
    <p:extLst>
      <p:ext uri="{BB962C8B-B14F-4D97-AF65-F5344CB8AC3E}">
        <p14:creationId xmlns:p14="http://schemas.microsoft.com/office/powerpoint/2010/main" val="377271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8A252-8D51-41EE-B05C-6869DC404E93}" type="slidenum">
              <a:rPr lang="en-GB" smtClean="0"/>
              <a:t>9</a:t>
            </a:fld>
            <a:endParaRPr lang="en-GB"/>
          </a:p>
        </p:txBody>
      </p:sp>
    </p:spTree>
    <p:extLst>
      <p:ext uri="{BB962C8B-B14F-4D97-AF65-F5344CB8AC3E}">
        <p14:creationId xmlns:p14="http://schemas.microsoft.com/office/powerpoint/2010/main" val="365156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1E19E9-408F-4FF5-A344-356C5141219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7B9CD-0E36-4BC2-BE8B-A83ECF9A7A36}"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E19E9-408F-4FF5-A344-356C5141219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E19E9-408F-4FF5-A344-356C5141219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E19E9-408F-4FF5-A344-356C5141219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E19E9-408F-4FF5-A344-356C5141219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57B9CD-0E36-4BC2-BE8B-A83ECF9A7A36}"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1E19E9-408F-4FF5-A344-356C5141219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1E19E9-408F-4FF5-A344-356C51412193}" type="datetimeFigureOut">
              <a:rPr lang="en-GB" smtClean="0"/>
              <a:t>18/12/2020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57B9CD-0E36-4BC2-BE8B-A83ECF9A7A36}"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E19E9-408F-4FF5-A344-356C51412193}" type="datetimeFigureOut">
              <a:rPr lang="en-GB" smtClean="0"/>
              <a:t>18/12/2020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E19E9-408F-4FF5-A344-356C51412193}" type="datetimeFigureOut">
              <a:rPr lang="en-GB" smtClean="0"/>
              <a:t>18/12/2020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E19E9-408F-4FF5-A344-356C5141219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7B9CD-0E36-4BC2-BE8B-A83ECF9A7A36}"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E19E9-408F-4FF5-A344-356C5141219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57B9CD-0E36-4BC2-BE8B-A83ECF9A7A3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81E19E9-408F-4FF5-A344-356C51412193}" type="datetimeFigureOut">
              <a:rPr lang="en-GB" smtClean="0"/>
              <a:t>18/12/2020</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C57B9CD-0E36-4BC2-BE8B-A83ECF9A7A3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lsc.org/portals/12/PDF/Read_Skew_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bretwhissel.net/skewt/" TargetMode="External"/><Relationship Id="rId5" Type="http://schemas.openxmlformats.org/officeDocument/2006/relationships/hyperlink" Target="https://bicester-gliding.blogspot.com/2011/08/rasp-skew-t-explained.html" TargetMode="External"/><Relationship Id="rId4" Type="http://schemas.openxmlformats.org/officeDocument/2006/relationships/hyperlink" Target="http://flynorfolk.org/wp-content/uploads/2017/05/Tephigrams-for-Dummies.pp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ather.uwyo.edu/upperair/sound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420888"/>
            <a:ext cx="8208912" cy="208823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GB" sz="5400" cap="all" dirty="0" err="1" smtClean="0">
                <a:solidFill>
                  <a:srgbClr val="D2533C"/>
                </a:solidFill>
              </a:rPr>
              <a:t>Tephigrams</a:t>
            </a:r>
            <a:endParaRPr lang="en-GB" sz="5400" cap="all" dirty="0" smtClean="0">
              <a:solidFill>
                <a:srgbClr val="D2533C"/>
              </a:solidFill>
            </a:endParaRPr>
          </a:p>
          <a:p>
            <a:pPr algn="ctr"/>
            <a:r>
              <a:rPr lang="en-GB" sz="3100" cap="all" dirty="0" smtClean="0">
                <a:solidFill>
                  <a:srgbClr val="D2533C"/>
                </a:solidFill>
              </a:rPr>
              <a:t>how </a:t>
            </a:r>
            <a:r>
              <a:rPr lang="en-GB" sz="3100" cap="all" dirty="0">
                <a:solidFill>
                  <a:srgbClr val="D2533C"/>
                </a:solidFill>
              </a:rPr>
              <a:t>to spot a good soaring </a:t>
            </a:r>
            <a:r>
              <a:rPr lang="en-GB" sz="3100" cap="all" dirty="0" smtClean="0">
                <a:solidFill>
                  <a:srgbClr val="D2533C"/>
                </a:solidFill>
              </a:rPr>
              <a:t>day </a:t>
            </a:r>
          </a:p>
          <a:p>
            <a:pPr algn="ctr"/>
            <a:r>
              <a:rPr lang="en-GB" sz="3100" cap="all" dirty="0" smtClean="0">
                <a:solidFill>
                  <a:srgbClr val="D2533C"/>
                </a:solidFill>
              </a:rPr>
              <a:t>(</a:t>
            </a:r>
            <a:r>
              <a:rPr lang="en-GB" sz="3100" dirty="0" smtClean="0">
                <a:solidFill>
                  <a:srgbClr val="D2533C"/>
                </a:solidFill>
              </a:rPr>
              <a:t>part</a:t>
            </a:r>
            <a:r>
              <a:rPr lang="en-GB" sz="3100" cap="all" dirty="0" smtClean="0">
                <a:solidFill>
                  <a:srgbClr val="D2533C"/>
                </a:solidFill>
              </a:rPr>
              <a:t> 1)</a:t>
            </a:r>
            <a:endParaRPr lang="en-GB" sz="28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4" y="836713"/>
            <a:ext cx="2820366" cy="136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576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686800" cy="1143000"/>
          </a:xfrm>
        </p:spPr>
        <p:txBody>
          <a:bodyPr>
            <a:normAutofit/>
          </a:bodyPr>
          <a:lstStyle/>
          <a:p>
            <a:r>
              <a:rPr lang="en-GB" dirty="0" err="1" smtClean="0"/>
              <a:t>Tephigrams</a:t>
            </a:r>
            <a:r>
              <a:rPr lang="en-GB" dirty="0" smtClean="0"/>
              <a:t> – simple observations</a:t>
            </a:r>
            <a:endParaRPr lang="en-GB" dirty="0"/>
          </a:p>
        </p:txBody>
      </p:sp>
      <p:sp>
        <p:nvSpPr>
          <p:cNvPr id="2" name="Content Placeholder 1"/>
          <p:cNvSpPr>
            <a:spLocks noGrp="1"/>
          </p:cNvSpPr>
          <p:nvPr>
            <p:ph idx="1"/>
          </p:nvPr>
        </p:nvSpPr>
        <p:spPr>
          <a:xfrm>
            <a:off x="457200" y="1481328"/>
            <a:ext cx="8229600" cy="4900000"/>
          </a:xfrm>
        </p:spPr>
        <p:txBody>
          <a:bodyPr>
            <a:normAutofit/>
          </a:bodyPr>
          <a:lstStyle/>
          <a:p>
            <a:pPr marL="109728" indent="0">
              <a:buNone/>
            </a:pPr>
            <a:r>
              <a:rPr lang="en-GB" dirty="0" smtClean="0"/>
              <a:t>Looking at several forecast </a:t>
            </a:r>
            <a:r>
              <a:rPr lang="en-GB" dirty="0" err="1" smtClean="0"/>
              <a:t>tephigrams</a:t>
            </a:r>
            <a:r>
              <a:rPr lang="en-GB" dirty="0" smtClean="0"/>
              <a:t> for the day…</a:t>
            </a:r>
          </a:p>
          <a:p>
            <a:pPr marL="109728" indent="0">
              <a:buNone/>
            </a:pPr>
            <a:endParaRPr lang="en-GB" dirty="0" smtClean="0"/>
          </a:p>
          <a:p>
            <a:pPr marL="457200" indent="-457200">
              <a:buClrTx/>
              <a:buFont typeface="+mj-lt"/>
              <a:buAutoNum type="arabicPeriod"/>
            </a:pPr>
            <a:r>
              <a:rPr lang="en-GB" dirty="0"/>
              <a:t>A</a:t>
            </a:r>
            <a:r>
              <a:rPr lang="en-GB" dirty="0" smtClean="0"/>
              <a:t>re there cloud layers present (dew-point equal to air temperature)?</a:t>
            </a:r>
          </a:p>
          <a:p>
            <a:pPr marL="457200" indent="-457200">
              <a:buClrTx/>
              <a:buFont typeface="+mj-lt"/>
              <a:buAutoNum type="arabicPeriod"/>
            </a:pPr>
            <a:r>
              <a:rPr lang="en-GB" dirty="0"/>
              <a:t>H</a:t>
            </a:r>
            <a:r>
              <a:rPr lang="en-GB" dirty="0" smtClean="0"/>
              <a:t>ow </a:t>
            </a:r>
            <a:r>
              <a:rPr lang="en-GB" dirty="0"/>
              <a:t>close are the air temperature and dew-point lines? Is it likely to </a:t>
            </a:r>
            <a:r>
              <a:rPr lang="en-GB" dirty="0" smtClean="0"/>
              <a:t>become cloudy?</a:t>
            </a:r>
          </a:p>
          <a:p>
            <a:pPr lvl="2">
              <a:buClrTx/>
            </a:pPr>
            <a:r>
              <a:rPr lang="en-GB" dirty="0" smtClean="0"/>
              <a:t>Lines closer than 2C?</a:t>
            </a:r>
          </a:p>
          <a:p>
            <a:pPr marL="457200" indent="-457200">
              <a:buClrTx/>
              <a:buFont typeface="+mj-lt"/>
              <a:buAutoNum type="arabicPeriod"/>
            </a:pPr>
            <a:r>
              <a:rPr lang="en-GB" dirty="0"/>
              <a:t>W</a:t>
            </a:r>
            <a:r>
              <a:rPr lang="en-GB" dirty="0" smtClean="0"/>
              <a:t>here is the freezing level?</a:t>
            </a:r>
          </a:p>
          <a:p>
            <a:pPr lvl="2">
              <a:buClrTx/>
            </a:pPr>
            <a:r>
              <a:rPr lang="en-GB" dirty="0" err="1" smtClean="0"/>
              <a:t>Brrr</a:t>
            </a:r>
            <a:r>
              <a:rPr lang="en-GB" dirty="0" smtClean="0"/>
              <a:t>…/Showers/icing in cloud??</a:t>
            </a:r>
          </a:p>
          <a:p>
            <a:pPr marL="457200" indent="-457200">
              <a:buClrTx/>
              <a:buFont typeface="+mj-lt"/>
              <a:buAutoNum type="arabicPeriod"/>
            </a:pPr>
            <a:r>
              <a:rPr lang="en-GB" dirty="0"/>
              <a:t>W</a:t>
            </a:r>
            <a:r>
              <a:rPr lang="en-GB" dirty="0" smtClean="0"/>
              <a:t>hat is the wind velocity on the ground and at soaring height?</a:t>
            </a:r>
          </a:p>
          <a:p>
            <a:endParaRPr lang="en-GB" dirty="0" smtClean="0"/>
          </a:p>
          <a:p>
            <a:pPr marL="109728" indent="0">
              <a:buNone/>
            </a:pPr>
            <a:endParaRPr lang="en-GB" dirty="0" smtClean="0"/>
          </a:p>
        </p:txBody>
      </p:sp>
    </p:spTree>
    <p:extLst>
      <p:ext uri="{BB962C8B-B14F-4D97-AF65-F5344CB8AC3E}">
        <p14:creationId xmlns:p14="http://schemas.microsoft.com/office/powerpoint/2010/main" val="337901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hil\Desktop\low cloud t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17" y="1196752"/>
            <a:ext cx="5346903"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6948264" y="4923165"/>
            <a:ext cx="213589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00B050"/>
                </a:solidFill>
              </a:rPr>
              <a:t>Cloud top &amp; base</a:t>
            </a:r>
          </a:p>
        </p:txBody>
      </p:sp>
      <p:sp>
        <p:nvSpPr>
          <p:cNvPr id="6" name="TextBox 5">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107504" y="3985900"/>
            <a:ext cx="2135890"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00B050"/>
                </a:solidFill>
              </a:rPr>
              <a:t>Cloudiness indicator</a:t>
            </a:r>
          </a:p>
        </p:txBody>
      </p:sp>
      <p:cxnSp>
        <p:nvCxnSpPr>
          <p:cNvPr id="7" name="Straight Arrow Connector 6"/>
          <p:cNvCxnSpPr/>
          <p:nvPr/>
        </p:nvCxnSpPr>
        <p:spPr>
          <a:xfrm flipH="1">
            <a:off x="5169572" y="5157192"/>
            <a:ext cx="93610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169572" y="5733256"/>
            <a:ext cx="93610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23728" y="4437112"/>
            <a:ext cx="432048" cy="6480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p:nvPr>
        </p:nvSpPr>
        <p:spPr>
          <a:xfrm>
            <a:off x="457200" y="260648"/>
            <a:ext cx="8686800" cy="1143000"/>
          </a:xfrm>
        </p:spPr>
        <p:txBody>
          <a:bodyPr>
            <a:normAutofit/>
          </a:bodyPr>
          <a:lstStyle/>
          <a:p>
            <a:r>
              <a:rPr lang="en-GB" dirty="0" err="1" smtClean="0"/>
              <a:t>Tephigrams</a:t>
            </a:r>
            <a:r>
              <a:rPr lang="en-GB" dirty="0" smtClean="0"/>
              <a:t> – low cloud layer</a:t>
            </a:r>
            <a:endParaRPr lang="en-GB" dirty="0"/>
          </a:p>
        </p:txBody>
      </p:sp>
    </p:spTree>
    <p:extLst>
      <p:ext uri="{BB962C8B-B14F-4D97-AF65-F5344CB8AC3E}">
        <p14:creationId xmlns:p14="http://schemas.microsoft.com/office/powerpoint/2010/main" val="165853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p:nvPr>
        </p:nvSpPr>
        <p:spPr>
          <a:xfrm>
            <a:off x="457200" y="260648"/>
            <a:ext cx="8686800" cy="1143000"/>
          </a:xfrm>
        </p:spPr>
        <p:txBody>
          <a:bodyPr>
            <a:normAutofit/>
          </a:bodyPr>
          <a:lstStyle/>
          <a:p>
            <a:r>
              <a:rPr lang="en-GB" dirty="0" err="1" smtClean="0"/>
              <a:t>Tephigrams</a:t>
            </a:r>
            <a:r>
              <a:rPr lang="en-GB" dirty="0" smtClean="0"/>
              <a:t> – freezing level?</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192956"/>
            <a:ext cx="5032598" cy="504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10" idx="0"/>
          </p:cNvCxnSpPr>
          <p:nvPr/>
        </p:nvCxnSpPr>
        <p:spPr>
          <a:xfrm flipV="1">
            <a:off x="3671900" y="4300768"/>
            <a:ext cx="756084" cy="15139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27984" y="4300768"/>
            <a:ext cx="201622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419872" y="5814677"/>
            <a:ext cx="504056" cy="428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95536" y="4518533"/>
            <a:ext cx="2304256" cy="369332"/>
          </a:xfrm>
          <a:prstGeom prst="rect">
            <a:avLst/>
          </a:prstGeom>
          <a:noFill/>
          <a:ln w="25400">
            <a:solidFill>
              <a:srgbClr val="FF0000"/>
            </a:solidFill>
          </a:ln>
        </p:spPr>
        <p:txBody>
          <a:bodyPr wrap="square" rtlCol="0">
            <a:spAutoFit/>
          </a:bodyPr>
          <a:lstStyle/>
          <a:p>
            <a:r>
              <a:rPr lang="en-GB" dirty="0" smtClean="0"/>
              <a:t>0 </a:t>
            </a:r>
            <a:r>
              <a:rPr lang="en-GB" dirty="0" err="1" smtClean="0"/>
              <a:t>deg</a:t>
            </a:r>
            <a:r>
              <a:rPr lang="en-GB" dirty="0" smtClean="0"/>
              <a:t> isotherm</a:t>
            </a:r>
            <a:endParaRPr lang="en-GB" dirty="0"/>
          </a:p>
        </p:txBody>
      </p:sp>
      <p:cxnSp>
        <p:nvCxnSpPr>
          <p:cNvPr id="16" name="Straight Arrow Connector 15"/>
          <p:cNvCxnSpPr/>
          <p:nvPr/>
        </p:nvCxnSpPr>
        <p:spPr>
          <a:xfrm>
            <a:off x="2699792" y="4887865"/>
            <a:ext cx="1080120" cy="7168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0272" y="4006805"/>
            <a:ext cx="1907704" cy="646331"/>
          </a:xfrm>
          <a:prstGeom prst="rect">
            <a:avLst/>
          </a:prstGeom>
          <a:noFill/>
        </p:spPr>
        <p:txBody>
          <a:bodyPr wrap="square" rtlCol="0">
            <a:spAutoFit/>
          </a:bodyPr>
          <a:lstStyle/>
          <a:p>
            <a:r>
              <a:rPr lang="en-GB" dirty="0" smtClean="0"/>
              <a:t>Freezing level at +12,000’</a:t>
            </a:r>
            <a:endParaRPr lang="en-GB" dirty="0"/>
          </a:p>
        </p:txBody>
      </p:sp>
      <p:sp>
        <p:nvSpPr>
          <p:cNvPr id="14" name="TextBox 13"/>
          <p:cNvSpPr txBox="1"/>
          <p:nvPr/>
        </p:nvSpPr>
        <p:spPr>
          <a:xfrm>
            <a:off x="4716016" y="3068960"/>
            <a:ext cx="1152128" cy="369332"/>
          </a:xfrm>
          <a:prstGeom prst="rect">
            <a:avLst/>
          </a:prstGeom>
          <a:noFill/>
          <a:ln w="25400">
            <a:solidFill>
              <a:srgbClr val="FF0000"/>
            </a:solidFill>
          </a:ln>
        </p:spPr>
        <p:txBody>
          <a:bodyPr wrap="square" rtlCol="0">
            <a:spAutoFit/>
          </a:bodyPr>
          <a:lstStyle/>
          <a:p>
            <a:r>
              <a:rPr lang="en-GB" dirty="0" smtClean="0"/>
              <a:t>Air temp</a:t>
            </a:r>
            <a:endParaRPr lang="en-GB" dirty="0"/>
          </a:p>
        </p:txBody>
      </p:sp>
      <p:cxnSp>
        <p:nvCxnSpPr>
          <p:cNvPr id="15" name="Straight Arrow Connector 14"/>
          <p:cNvCxnSpPr/>
          <p:nvPr/>
        </p:nvCxnSpPr>
        <p:spPr>
          <a:xfrm flipH="1">
            <a:off x="4287949" y="3284984"/>
            <a:ext cx="42806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1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Tephigrams</a:t>
            </a:r>
            <a:endParaRPr lang="en-GB" dirty="0"/>
          </a:p>
        </p:txBody>
      </p:sp>
      <p:sp>
        <p:nvSpPr>
          <p:cNvPr id="3" name="Content Placeholder 2"/>
          <p:cNvSpPr>
            <a:spLocks noGrp="1"/>
          </p:cNvSpPr>
          <p:nvPr>
            <p:ph idx="1"/>
          </p:nvPr>
        </p:nvSpPr>
        <p:spPr>
          <a:xfrm>
            <a:off x="971600" y="2924944"/>
            <a:ext cx="7283152" cy="1224136"/>
          </a:xfrm>
        </p:spPr>
        <p:txBody>
          <a:bodyPr>
            <a:normAutofit fontScale="55000" lnSpcReduction="20000"/>
          </a:bodyPr>
          <a:lstStyle/>
          <a:p>
            <a:endParaRPr lang="en-GB" dirty="0" smtClean="0"/>
          </a:p>
          <a:p>
            <a:endParaRPr lang="en-GB" dirty="0"/>
          </a:p>
          <a:p>
            <a:endParaRPr lang="en-GB" dirty="0" smtClean="0"/>
          </a:p>
          <a:p>
            <a:pPr marL="0" indent="0" algn="ctr">
              <a:buNone/>
            </a:pPr>
            <a:r>
              <a:rPr lang="en-GB" sz="5800" dirty="0" smtClean="0"/>
              <a:t>ANY QUESTIONS SO FAR?</a:t>
            </a:r>
            <a:endParaRPr lang="en-GB" sz="5800" dirty="0"/>
          </a:p>
        </p:txBody>
      </p:sp>
    </p:spTree>
    <p:extLst>
      <p:ext uri="{BB962C8B-B14F-4D97-AF65-F5344CB8AC3E}">
        <p14:creationId xmlns:p14="http://schemas.microsoft.com/office/powerpoint/2010/main" val="26556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Tephigrams</a:t>
            </a:r>
            <a:endParaRPr lang="en-GB" dirty="0"/>
          </a:p>
        </p:txBody>
      </p:sp>
      <p:sp>
        <p:nvSpPr>
          <p:cNvPr id="3" name="Content Placeholder 2"/>
          <p:cNvSpPr>
            <a:spLocks noGrp="1"/>
          </p:cNvSpPr>
          <p:nvPr>
            <p:ph idx="1"/>
          </p:nvPr>
        </p:nvSpPr>
        <p:spPr>
          <a:xfrm>
            <a:off x="971600" y="2924944"/>
            <a:ext cx="7283152" cy="1584176"/>
          </a:xfrm>
        </p:spPr>
        <p:txBody>
          <a:bodyPr>
            <a:normAutofit fontScale="32500" lnSpcReduction="20000"/>
          </a:bodyPr>
          <a:lstStyle/>
          <a:p>
            <a:endParaRPr lang="en-GB" dirty="0" smtClean="0"/>
          </a:p>
          <a:p>
            <a:endParaRPr lang="en-GB" dirty="0"/>
          </a:p>
          <a:p>
            <a:endParaRPr lang="en-GB" dirty="0" smtClean="0"/>
          </a:p>
          <a:p>
            <a:pPr marL="0" indent="0" algn="ctr">
              <a:buNone/>
            </a:pPr>
            <a:r>
              <a:rPr lang="en-GB" sz="9800" dirty="0" smtClean="0"/>
              <a:t>At a basic level, what does a good soaring day look like on a </a:t>
            </a:r>
            <a:r>
              <a:rPr lang="en-GB" sz="9800" dirty="0" err="1" smtClean="0"/>
              <a:t>tephigram</a:t>
            </a:r>
            <a:r>
              <a:rPr lang="en-GB" sz="9800" dirty="0" smtClean="0"/>
              <a:t>?</a:t>
            </a:r>
            <a:endParaRPr lang="en-GB" sz="9800" dirty="0"/>
          </a:p>
        </p:txBody>
      </p:sp>
    </p:spTree>
    <p:extLst>
      <p:ext uri="{BB962C8B-B14F-4D97-AF65-F5344CB8AC3E}">
        <p14:creationId xmlns:p14="http://schemas.microsoft.com/office/powerpoint/2010/main" val="1485498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Tephigrams</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27384"/>
            <a:ext cx="5040560" cy="434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560" y="1556792"/>
            <a:ext cx="6264696" cy="369332"/>
          </a:xfrm>
          <a:prstGeom prst="rect">
            <a:avLst/>
          </a:prstGeom>
          <a:noFill/>
        </p:spPr>
        <p:txBody>
          <a:bodyPr wrap="square" rtlCol="0">
            <a:spAutoFit/>
          </a:bodyPr>
          <a:lstStyle/>
          <a:p>
            <a:r>
              <a:rPr lang="en-GB" dirty="0" smtClean="0"/>
              <a:t>Dry Adiabatic </a:t>
            </a:r>
            <a:r>
              <a:rPr lang="en-GB" dirty="0"/>
              <a:t>L</a:t>
            </a:r>
            <a:r>
              <a:rPr lang="en-GB" dirty="0" smtClean="0"/>
              <a:t>apse Rate Curves – these apply in clear air</a:t>
            </a:r>
            <a:endParaRPr lang="en-GB" dirty="0"/>
          </a:p>
        </p:txBody>
      </p:sp>
    </p:spTree>
    <p:extLst>
      <p:ext uri="{BB962C8B-B14F-4D97-AF65-F5344CB8AC3E}">
        <p14:creationId xmlns:p14="http://schemas.microsoft.com/office/powerpoint/2010/main" val="243323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Tephigrams</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120" y="2241004"/>
            <a:ext cx="46863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1556792"/>
            <a:ext cx="6624736" cy="369332"/>
          </a:xfrm>
          <a:prstGeom prst="rect">
            <a:avLst/>
          </a:prstGeom>
          <a:noFill/>
        </p:spPr>
        <p:txBody>
          <a:bodyPr wrap="square" rtlCol="0">
            <a:spAutoFit/>
          </a:bodyPr>
          <a:lstStyle/>
          <a:p>
            <a:r>
              <a:rPr lang="en-GB" dirty="0" smtClean="0"/>
              <a:t>Saturated Adiabatic </a:t>
            </a:r>
            <a:r>
              <a:rPr lang="en-GB" dirty="0"/>
              <a:t>L</a:t>
            </a:r>
            <a:r>
              <a:rPr lang="en-GB" dirty="0" smtClean="0"/>
              <a:t>apse Rate Curves – these apply in clouds</a:t>
            </a:r>
            <a:endParaRPr lang="en-GB" dirty="0"/>
          </a:p>
        </p:txBody>
      </p:sp>
    </p:spTree>
    <p:extLst>
      <p:ext uri="{BB962C8B-B14F-4D97-AF65-F5344CB8AC3E}">
        <p14:creationId xmlns:p14="http://schemas.microsoft.com/office/powerpoint/2010/main" val="795242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hil\Desktop\good thermal tpgram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40" y="1611999"/>
            <a:ext cx="4716275" cy="47481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 xmlns:a16="http://schemas.microsoft.com/office/drawing/2014/main" xmlns:lc="http://schemas.openxmlformats.org/drawingml/2006/lockedCanvas" id="{FC3C60F6-AC39-4B18-A7D5-163E2FCA46B2}"/>
              </a:ext>
            </a:extLst>
          </p:cNvPr>
          <p:cNvCxnSpPr>
            <a:cxnSpLocks/>
          </p:cNvCxnSpPr>
          <p:nvPr/>
        </p:nvCxnSpPr>
        <p:spPr>
          <a:xfrm flipH="1">
            <a:off x="4211960" y="2492896"/>
            <a:ext cx="108012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5292080" y="2042845"/>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FF0000"/>
                </a:solidFill>
              </a:rPr>
              <a:t>Air temp</a:t>
            </a:r>
            <a:endParaRPr lang="en-GB" sz="2800" dirty="0">
              <a:solidFill>
                <a:srgbClr val="FF0000"/>
              </a:solidFill>
            </a:endParaRPr>
          </a:p>
        </p:txBody>
      </p:sp>
      <p:sp>
        <p:nvSpPr>
          <p:cNvPr id="9" name="TextBox 14">
            <a:extLst>
              <a:ext uri="{FF2B5EF4-FFF2-40B4-BE49-F238E27FC236}">
                <a16:creationId xmlns="" xmlns:a16="http://schemas.microsoft.com/office/drawing/2014/main" xmlns:lc="http://schemas.openxmlformats.org/drawingml/2006/lockedCanvas" id="{484055AA-5E62-491F-8F17-2E6E493ABBFA}"/>
              </a:ext>
            </a:extLst>
          </p:cNvPr>
          <p:cNvSpPr txBox="1"/>
          <p:nvPr/>
        </p:nvSpPr>
        <p:spPr>
          <a:xfrm>
            <a:off x="852095" y="2231286"/>
            <a:ext cx="1991713"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err="1" smtClean="0">
                <a:solidFill>
                  <a:srgbClr val="0070C0"/>
                </a:solidFill>
              </a:rPr>
              <a:t>Dewpoint</a:t>
            </a:r>
            <a:r>
              <a:rPr lang="en-GB" sz="2800" dirty="0" smtClean="0">
                <a:solidFill>
                  <a:srgbClr val="0070C0"/>
                </a:solidFill>
              </a:rPr>
              <a:t> temp</a:t>
            </a:r>
          </a:p>
        </p:txBody>
      </p:sp>
      <p:cxnSp>
        <p:nvCxnSpPr>
          <p:cNvPr id="10" name="Straight Arrow Connector 9">
            <a:extLst>
              <a:ext uri="{FF2B5EF4-FFF2-40B4-BE49-F238E27FC236}">
                <a16:creationId xmlns="" xmlns:a16="http://schemas.microsoft.com/office/drawing/2014/main" xmlns:lc="http://schemas.openxmlformats.org/drawingml/2006/lockedCanvas" id="{6721B801-84A2-4B8F-BA03-39A6E6572653}"/>
              </a:ext>
            </a:extLst>
          </p:cNvPr>
          <p:cNvCxnSpPr>
            <a:cxnSpLocks/>
          </p:cNvCxnSpPr>
          <p:nvPr/>
        </p:nvCxnSpPr>
        <p:spPr>
          <a:xfrm>
            <a:off x="2627285" y="2492896"/>
            <a:ext cx="1008611" cy="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6948264" y="2420888"/>
            <a:ext cx="93610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7800706" y="1988840"/>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00B050"/>
                </a:solidFill>
              </a:rPr>
              <a:t>Wind info</a:t>
            </a:r>
            <a:endParaRPr lang="en-GB" sz="2800" dirty="0">
              <a:solidFill>
                <a:srgbClr val="00B050"/>
              </a:solidFill>
            </a:endParaRPr>
          </a:p>
        </p:txBody>
      </p:sp>
      <p:cxnSp>
        <p:nvCxnSpPr>
          <p:cNvPr id="13" name="Straight Arrow Connector 12"/>
          <p:cNvCxnSpPr/>
          <p:nvPr/>
        </p:nvCxnSpPr>
        <p:spPr>
          <a:xfrm flipV="1">
            <a:off x="7380312" y="3933056"/>
            <a:ext cx="6718" cy="1944216"/>
          </a:xfrm>
          <a:prstGeom prst="straightConnector1">
            <a:avLst/>
          </a:prstGeom>
          <a:ln w="254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84850" y="4653136"/>
            <a:ext cx="1335622" cy="523220"/>
          </a:xfrm>
          <a:prstGeom prst="rect">
            <a:avLst/>
          </a:prstGeom>
        </p:spPr>
        <p:txBody>
          <a:bodyPr wrap="none">
            <a:spAutoFit/>
          </a:bodyPr>
          <a:lstStyle/>
          <a:p>
            <a:r>
              <a:rPr lang="en-GB" sz="2800" dirty="0" smtClean="0">
                <a:solidFill>
                  <a:schemeClr val="accent6">
                    <a:lumMod val="60000"/>
                    <a:lumOff val="40000"/>
                  </a:schemeClr>
                </a:solidFill>
              </a:rPr>
              <a:t>Height</a:t>
            </a:r>
            <a:endParaRPr lang="en-GB" sz="2800" dirty="0">
              <a:solidFill>
                <a:schemeClr val="accent6">
                  <a:lumMod val="60000"/>
                  <a:lumOff val="40000"/>
                </a:schemeClr>
              </a:solidFill>
            </a:endParaRPr>
          </a:p>
        </p:txBody>
      </p:sp>
      <p:cxnSp>
        <p:nvCxnSpPr>
          <p:cNvPr id="19" name="Straight Arrow Connector 18"/>
          <p:cNvCxnSpPr/>
          <p:nvPr/>
        </p:nvCxnSpPr>
        <p:spPr>
          <a:xfrm>
            <a:off x="5148064" y="6597352"/>
            <a:ext cx="1224136" cy="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02337" y="6290156"/>
            <a:ext cx="1173719" cy="523220"/>
          </a:xfrm>
          <a:prstGeom prst="rect">
            <a:avLst/>
          </a:prstGeom>
        </p:spPr>
        <p:txBody>
          <a:bodyPr wrap="none">
            <a:spAutoFit/>
          </a:bodyPr>
          <a:lstStyle/>
          <a:p>
            <a:r>
              <a:rPr lang="en-GB" sz="2800" dirty="0" smtClean="0">
                <a:solidFill>
                  <a:schemeClr val="accent3"/>
                </a:solidFill>
              </a:rPr>
              <a:t>Temp</a:t>
            </a:r>
            <a:endParaRPr lang="en-GB" sz="2800" dirty="0">
              <a:solidFill>
                <a:schemeClr val="accent3"/>
              </a:solidFill>
            </a:endParaRPr>
          </a:p>
        </p:txBody>
      </p:sp>
      <p:cxnSp>
        <p:nvCxnSpPr>
          <p:cNvPr id="22" name="Straight Connector 21"/>
          <p:cNvCxnSpPr/>
          <p:nvPr/>
        </p:nvCxnSpPr>
        <p:spPr>
          <a:xfrm>
            <a:off x="3059832" y="6597352"/>
            <a:ext cx="75261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a:spLocks noGrp="1"/>
          </p:cNvSpPr>
          <p:nvPr>
            <p:ph type="title"/>
          </p:nvPr>
        </p:nvSpPr>
        <p:spPr>
          <a:xfrm>
            <a:off x="457200" y="533400"/>
            <a:ext cx="8229600" cy="990600"/>
          </a:xfrm>
        </p:spPr>
        <p:txBody>
          <a:bodyPr>
            <a:normAutofit/>
          </a:bodyPr>
          <a:lstStyle/>
          <a:p>
            <a:r>
              <a:rPr lang="en-GB" dirty="0" err="1" smtClean="0"/>
              <a:t>Tephigram</a:t>
            </a:r>
            <a:r>
              <a:rPr lang="en-GB" dirty="0" smtClean="0"/>
              <a:t> from RASP</a:t>
            </a:r>
            <a:endParaRPr lang="en-GB" dirty="0"/>
          </a:p>
        </p:txBody>
      </p:sp>
    </p:spTree>
    <p:extLst>
      <p:ext uri="{BB962C8B-B14F-4D97-AF65-F5344CB8AC3E}">
        <p14:creationId xmlns:p14="http://schemas.microsoft.com/office/powerpoint/2010/main" val="2226245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1143000"/>
          </a:xfrm>
        </p:spPr>
        <p:txBody>
          <a:bodyPr>
            <a:normAutofit/>
          </a:bodyPr>
          <a:lstStyle/>
          <a:p>
            <a:r>
              <a:rPr lang="en-GB" dirty="0" err="1" smtClean="0"/>
              <a:t>Tephigrams</a:t>
            </a:r>
            <a:r>
              <a:rPr lang="en-GB" dirty="0" smtClean="0"/>
              <a:t> – stability, what’s that?</a:t>
            </a:r>
            <a:endParaRPr lang="en-GB" dirty="0"/>
          </a:p>
        </p:txBody>
      </p:sp>
      <p:sp>
        <p:nvSpPr>
          <p:cNvPr id="2" name="Content Placeholder 1"/>
          <p:cNvSpPr>
            <a:spLocks noGrp="1"/>
          </p:cNvSpPr>
          <p:nvPr>
            <p:ph idx="1"/>
          </p:nvPr>
        </p:nvSpPr>
        <p:spPr>
          <a:xfrm>
            <a:off x="457200" y="1481328"/>
            <a:ext cx="8229600" cy="4900000"/>
          </a:xfrm>
        </p:spPr>
        <p:txBody>
          <a:bodyPr>
            <a:normAutofit lnSpcReduction="10000"/>
          </a:bodyPr>
          <a:lstStyle/>
          <a:p>
            <a:pPr>
              <a:buFont typeface="Wingdings" panose="05000000000000000000" pitchFamily="2" charset="2"/>
              <a:buChar char="Ø"/>
            </a:pPr>
            <a:r>
              <a:rPr lang="en-GB" sz="2000" dirty="0" smtClean="0"/>
              <a:t>Atmospheric stability is a very important factor in the formation of thermals </a:t>
            </a:r>
            <a:r>
              <a:rPr lang="en-GB" sz="2000" dirty="0"/>
              <a:t>and wave </a:t>
            </a:r>
            <a:r>
              <a:rPr lang="en-GB" sz="2000" dirty="0" smtClean="0"/>
              <a:t>as they depend </a:t>
            </a:r>
            <a:r>
              <a:rPr lang="en-GB" sz="2000" dirty="0"/>
              <a:t>upon the right degree of stability </a:t>
            </a:r>
            <a:r>
              <a:rPr lang="en-GB" sz="2000" dirty="0" smtClean="0"/>
              <a:t>(or instability)</a:t>
            </a:r>
          </a:p>
          <a:p>
            <a:pPr>
              <a:buFont typeface="Wingdings" panose="05000000000000000000" pitchFamily="2" charset="2"/>
              <a:buChar char="Ø"/>
            </a:pPr>
            <a:endParaRPr lang="en-GB" sz="2000" dirty="0"/>
          </a:p>
          <a:p>
            <a:pPr>
              <a:buFont typeface="Wingdings" panose="05000000000000000000" pitchFamily="2" charset="2"/>
              <a:buChar char="Ø"/>
            </a:pPr>
            <a:r>
              <a:rPr lang="en-GB" sz="2000" dirty="0" smtClean="0"/>
              <a:t>In the atmosphere, stability means that if a parcel of air is displaced up or down from an initial height, the parcel will tend to return to that initial height.</a:t>
            </a:r>
          </a:p>
          <a:p>
            <a:pPr>
              <a:buFont typeface="Wingdings" panose="05000000000000000000" pitchFamily="2" charset="2"/>
              <a:buChar char="Ø"/>
            </a:pPr>
            <a:endParaRPr lang="en-GB" sz="2000" dirty="0" smtClean="0"/>
          </a:p>
          <a:p>
            <a:pPr>
              <a:buFont typeface="Wingdings" panose="05000000000000000000" pitchFamily="2" charset="2"/>
              <a:buChar char="Ø"/>
            </a:pPr>
            <a:r>
              <a:rPr lang="en-GB" sz="2000" dirty="0" smtClean="0"/>
              <a:t>What makes a parcel of air return to the level it came from?</a:t>
            </a:r>
          </a:p>
          <a:p>
            <a:pPr lvl="1"/>
            <a:r>
              <a:rPr lang="en-GB" sz="1600" dirty="0" smtClean="0"/>
              <a:t>As a parcel of air rises it expands and cools. This cooling is caused by the expansion and is not due to the surrounding air</a:t>
            </a:r>
          </a:p>
          <a:p>
            <a:pPr lvl="1"/>
            <a:r>
              <a:rPr lang="en-GB" sz="1600" dirty="0" smtClean="0"/>
              <a:t>If the temperature of the parcel drops so that it is the same or less than the surrounding air it will stop rising and start to descend as it will be more dense than the surrounding air</a:t>
            </a:r>
          </a:p>
          <a:p>
            <a:pPr lvl="1"/>
            <a:r>
              <a:rPr lang="en-GB" sz="1600" dirty="0" smtClean="0"/>
              <a:t>And vice versa for air descending from its initial height</a:t>
            </a:r>
          </a:p>
          <a:p>
            <a:pPr lvl="1"/>
            <a:r>
              <a:rPr lang="en-GB" sz="1600" dirty="0" smtClean="0"/>
              <a:t>For this to happen the </a:t>
            </a:r>
            <a:r>
              <a:rPr lang="en-GB" sz="1600" u="sng" dirty="0"/>
              <a:t>change in the parcel temperature with </a:t>
            </a:r>
            <a:r>
              <a:rPr lang="en-GB" sz="1600" u="sng" dirty="0" smtClean="0"/>
              <a:t>height</a:t>
            </a:r>
            <a:r>
              <a:rPr lang="en-GB" sz="1600" dirty="0" smtClean="0"/>
              <a:t> must </a:t>
            </a:r>
            <a:r>
              <a:rPr lang="en-GB" sz="1600" dirty="0"/>
              <a:t>be </a:t>
            </a:r>
            <a:r>
              <a:rPr lang="en-GB" sz="1600" u="sng" dirty="0" smtClean="0"/>
              <a:t>more</a:t>
            </a:r>
            <a:r>
              <a:rPr lang="en-GB" sz="1600" dirty="0" smtClean="0"/>
              <a:t> </a:t>
            </a:r>
            <a:r>
              <a:rPr lang="en-GB" sz="1600" dirty="0"/>
              <a:t>than </a:t>
            </a:r>
            <a:r>
              <a:rPr lang="en-GB" sz="1600" dirty="0" smtClean="0"/>
              <a:t>the</a:t>
            </a:r>
            <a:r>
              <a:rPr lang="en-GB" sz="1200" dirty="0" smtClean="0"/>
              <a:t> </a:t>
            </a:r>
            <a:r>
              <a:rPr lang="en-GB" sz="1600" u="sng" dirty="0" smtClean="0"/>
              <a:t>change in the surrounding air temperature with height</a:t>
            </a:r>
            <a:endParaRPr lang="en-GB" sz="1200" u="sng" dirty="0" smtClean="0"/>
          </a:p>
        </p:txBody>
      </p:sp>
    </p:spTree>
    <p:extLst>
      <p:ext uri="{BB962C8B-B14F-4D97-AF65-F5344CB8AC3E}">
        <p14:creationId xmlns:p14="http://schemas.microsoft.com/office/powerpoint/2010/main" val="40620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hil\Desktop\good tp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64598"/>
            <a:ext cx="4968551" cy="44392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endCxn id="2" idx="2"/>
          </p:cNvCxnSpPr>
          <p:nvPr/>
        </p:nvCxnSpPr>
        <p:spPr>
          <a:xfrm>
            <a:off x="2531426" y="3645024"/>
            <a:ext cx="211258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395536" y="3284984"/>
            <a:ext cx="213589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FF0000"/>
                </a:solidFill>
              </a:rPr>
              <a:t>Stable layer</a:t>
            </a:r>
          </a:p>
        </p:txBody>
      </p:sp>
      <p:sp>
        <p:nvSpPr>
          <p:cNvPr id="7" name="Title 1"/>
          <p:cNvSpPr>
            <a:spLocks noGrp="1"/>
          </p:cNvSpPr>
          <p:nvPr>
            <p:ph type="title"/>
          </p:nvPr>
        </p:nvSpPr>
        <p:spPr>
          <a:xfrm>
            <a:off x="457200" y="533400"/>
            <a:ext cx="8229600" cy="990600"/>
          </a:xfrm>
        </p:spPr>
        <p:txBody>
          <a:bodyPr/>
          <a:lstStyle/>
          <a:p>
            <a:r>
              <a:rPr lang="en-GB" dirty="0" err="1" smtClean="0"/>
              <a:t>Tephigrams</a:t>
            </a:r>
            <a:r>
              <a:rPr lang="en-GB" dirty="0" smtClean="0"/>
              <a:t> - stability</a:t>
            </a:r>
            <a:endParaRPr lang="en-GB" dirty="0"/>
          </a:p>
        </p:txBody>
      </p:sp>
      <p:sp>
        <p:nvSpPr>
          <p:cNvPr id="2" name="Oval 1"/>
          <p:cNvSpPr/>
          <p:nvPr/>
        </p:nvSpPr>
        <p:spPr>
          <a:xfrm>
            <a:off x="4644008" y="3284984"/>
            <a:ext cx="1152128"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037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smtClean="0"/>
              <a:t>Tephigrams</a:t>
            </a:r>
            <a:endParaRPr lang="en-GB" dirty="0"/>
          </a:p>
        </p:txBody>
      </p:sp>
      <p:sp>
        <p:nvSpPr>
          <p:cNvPr id="2" name="Content Placeholder 1"/>
          <p:cNvSpPr>
            <a:spLocks noGrp="1"/>
          </p:cNvSpPr>
          <p:nvPr>
            <p:ph idx="1"/>
          </p:nvPr>
        </p:nvSpPr>
        <p:spPr>
          <a:xfrm>
            <a:off x="457200" y="1697352"/>
            <a:ext cx="8229600" cy="4900000"/>
          </a:xfrm>
        </p:spPr>
        <p:txBody>
          <a:bodyPr>
            <a:normAutofit/>
          </a:bodyPr>
          <a:lstStyle/>
          <a:p>
            <a:pPr marL="109728" indent="0">
              <a:buNone/>
            </a:pPr>
            <a:r>
              <a:rPr lang="en-GB" dirty="0" smtClean="0"/>
              <a:t>What are they?</a:t>
            </a:r>
          </a:p>
          <a:p>
            <a:pPr marL="109728" indent="0">
              <a:buNone/>
            </a:pPr>
            <a:endParaRPr lang="en-GB" dirty="0"/>
          </a:p>
          <a:p>
            <a:pPr marL="109728" indent="0">
              <a:buNone/>
            </a:pPr>
            <a:r>
              <a:rPr lang="en-GB" dirty="0" smtClean="0"/>
              <a:t>What useful stuff do they show?</a:t>
            </a:r>
          </a:p>
          <a:p>
            <a:pPr marL="109728" indent="0">
              <a:buNone/>
            </a:pPr>
            <a:endParaRPr lang="en-GB" dirty="0"/>
          </a:p>
          <a:p>
            <a:pPr marL="109728" indent="0">
              <a:buNone/>
            </a:pPr>
            <a:r>
              <a:rPr lang="en-GB" dirty="0" smtClean="0"/>
              <a:t>How can I use them to pick a good day?</a:t>
            </a:r>
          </a:p>
        </p:txBody>
      </p:sp>
    </p:spTree>
    <p:extLst>
      <p:ext uri="{BB962C8B-B14F-4D97-AF65-F5344CB8AC3E}">
        <p14:creationId xmlns:p14="http://schemas.microsoft.com/office/powerpoint/2010/main" val="614286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1143000"/>
          </a:xfrm>
        </p:spPr>
        <p:txBody>
          <a:bodyPr>
            <a:normAutofit/>
          </a:bodyPr>
          <a:lstStyle/>
          <a:p>
            <a:r>
              <a:rPr lang="en-GB" dirty="0" err="1" smtClean="0"/>
              <a:t>Tephigrams</a:t>
            </a:r>
            <a:r>
              <a:rPr lang="en-GB" dirty="0" smtClean="0"/>
              <a:t> - a good thermal day</a:t>
            </a:r>
            <a:endParaRPr lang="en-GB" dirty="0"/>
          </a:p>
        </p:txBody>
      </p:sp>
      <p:sp>
        <p:nvSpPr>
          <p:cNvPr id="2" name="Content Placeholder 1"/>
          <p:cNvSpPr>
            <a:spLocks noGrp="1"/>
          </p:cNvSpPr>
          <p:nvPr>
            <p:ph idx="1"/>
          </p:nvPr>
        </p:nvSpPr>
        <p:spPr>
          <a:xfrm>
            <a:off x="457200" y="1481328"/>
            <a:ext cx="8229600" cy="4900000"/>
          </a:xfrm>
        </p:spPr>
        <p:txBody>
          <a:bodyPr>
            <a:normAutofit fontScale="92500" lnSpcReduction="20000"/>
          </a:bodyPr>
          <a:lstStyle/>
          <a:p>
            <a:pPr marL="457200" indent="-457200">
              <a:buClrTx/>
              <a:buFont typeface="+mj-lt"/>
              <a:buAutoNum type="arabicPeriod"/>
            </a:pPr>
            <a:r>
              <a:rPr lang="en-GB" dirty="0" smtClean="0"/>
              <a:t>Lower air temperature profile follows dry (clear air) curves from the ground up (well mixed layer)</a:t>
            </a:r>
          </a:p>
          <a:p>
            <a:pPr marL="457200" indent="-457200">
              <a:buClrTx/>
              <a:buFont typeface="+mj-lt"/>
              <a:buAutoNum type="arabicPeriod"/>
            </a:pPr>
            <a:endParaRPr lang="en-GB" dirty="0" smtClean="0"/>
          </a:p>
          <a:p>
            <a:pPr marL="457200" indent="-457200">
              <a:buClrTx/>
              <a:buFont typeface="+mj-lt"/>
              <a:buAutoNum type="arabicPeriod"/>
            </a:pPr>
            <a:r>
              <a:rPr lang="en-GB" dirty="0"/>
              <a:t>A</a:t>
            </a:r>
            <a:r>
              <a:rPr lang="en-GB" dirty="0" smtClean="0"/>
              <a:t> stable layer / inversion at a reasonable height (top of thermal)</a:t>
            </a:r>
          </a:p>
          <a:p>
            <a:pPr marL="457200" indent="-457200">
              <a:buClrTx/>
              <a:buFont typeface="+mj-lt"/>
              <a:buAutoNum type="arabicPeriod"/>
            </a:pPr>
            <a:endParaRPr lang="en-GB" dirty="0" smtClean="0"/>
          </a:p>
          <a:p>
            <a:pPr marL="457200" indent="-457200">
              <a:buClrTx/>
              <a:buFont typeface="+mj-lt"/>
              <a:buAutoNum type="arabicPeriod"/>
            </a:pPr>
            <a:r>
              <a:rPr lang="en-GB" dirty="0" err="1"/>
              <a:t>C</a:t>
            </a:r>
            <a:r>
              <a:rPr lang="en-GB" dirty="0" err="1" smtClean="0"/>
              <a:t>loudbase</a:t>
            </a:r>
            <a:r>
              <a:rPr lang="en-GB" dirty="0" smtClean="0"/>
              <a:t> </a:t>
            </a:r>
            <a:r>
              <a:rPr lang="en-GB" dirty="0"/>
              <a:t>present at a reasonable height (not </a:t>
            </a:r>
            <a:r>
              <a:rPr lang="en-GB" dirty="0" smtClean="0"/>
              <a:t>blue thermals)</a:t>
            </a:r>
            <a:endParaRPr lang="en-GB" dirty="0"/>
          </a:p>
          <a:p>
            <a:pPr marL="457200" indent="-457200">
              <a:buClrTx/>
              <a:buFont typeface="+mj-lt"/>
              <a:buAutoNum type="arabicPeriod"/>
            </a:pPr>
            <a:endParaRPr lang="en-GB" dirty="0" smtClean="0"/>
          </a:p>
          <a:p>
            <a:pPr marL="457200" indent="-457200">
              <a:buClrTx/>
              <a:buFont typeface="+mj-lt"/>
              <a:buAutoNum type="arabicPeriod"/>
            </a:pPr>
            <a:r>
              <a:rPr lang="en-GB" dirty="0"/>
              <a:t>D</a:t>
            </a:r>
            <a:r>
              <a:rPr lang="en-GB" dirty="0" smtClean="0"/>
              <a:t>ry </a:t>
            </a:r>
            <a:r>
              <a:rPr lang="en-GB" dirty="0"/>
              <a:t>air above cloud </a:t>
            </a:r>
            <a:r>
              <a:rPr lang="en-GB" dirty="0" smtClean="0"/>
              <a:t>level to minimise cumulus spread-out</a:t>
            </a:r>
          </a:p>
          <a:p>
            <a:pPr marL="457200" indent="-457200">
              <a:buClrTx/>
              <a:buFont typeface="+mj-lt"/>
              <a:buAutoNum type="arabicPeriod"/>
            </a:pPr>
            <a:endParaRPr lang="en-GB" dirty="0" smtClean="0"/>
          </a:p>
          <a:p>
            <a:pPr marL="457200" indent="-457200">
              <a:buClrTx/>
              <a:buFont typeface="+mj-lt"/>
              <a:buAutoNum type="arabicPeriod"/>
            </a:pPr>
            <a:r>
              <a:rPr lang="en-GB" dirty="0"/>
              <a:t>L</a:t>
            </a:r>
            <a:r>
              <a:rPr lang="en-GB" dirty="0" smtClean="0"/>
              <a:t>ow wind speed (&lt;15kts) within </a:t>
            </a:r>
            <a:r>
              <a:rPr lang="en-GB" dirty="0" err="1" smtClean="0"/>
              <a:t>thermalling</a:t>
            </a:r>
            <a:r>
              <a:rPr lang="en-GB" dirty="0" smtClean="0"/>
              <a:t> layer</a:t>
            </a:r>
          </a:p>
          <a:p>
            <a:pPr marL="457200" indent="-457200">
              <a:buClrTx/>
              <a:buFont typeface="+mj-lt"/>
              <a:buAutoNum type="arabicPeriod"/>
            </a:pPr>
            <a:endParaRPr lang="en-GB" dirty="0" smtClean="0"/>
          </a:p>
          <a:p>
            <a:pPr marL="457200" indent="-457200">
              <a:buClrTx/>
              <a:buFont typeface="+mj-lt"/>
              <a:buAutoNum type="arabicPeriod"/>
            </a:pPr>
            <a:r>
              <a:rPr lang="en-GB" dirty="0"/>
              <a:t>N</a:t>
            </a:r>
            <a:r>
              <a:rPr lang="en-GB" dirty="0" smtClean="0"/>
              <a:t>o or thin upper cloud cover</a:t>
            </a:r>
          </a:p>
        </p:txBody>
      </p:sp>
    </p:spTree>
    <p:extLst>
      <p:ext uri="{BB962C8B-B14F-4D97-AF65-F5344CB8AC3E}">
        <p14:creationId xmlns:p14="http://schemas.microsoft.com/office/powerpoint/2010/main" val="1401551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hil\Desktop\good thermal tpgram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45" y="1725652"/>
            <a:ext cx="4716275" cy="47481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 xmlns:a16="http://schemas.microsoft.com/office/drawing/2014/main" xmlns:lc="http://schemas.openxmlformats.org/drawingml/2006/lockedCanvas" id="{FC3C60F6-AC39-4B18-A7D5-163E2FCA46B2}"/>
              </a:ext>
            </a:extLst>
          </p:cNvPr>
          <p:cNvCxnSpPr>
            <a:cxnSpLocks/>
          </p:cNvCxnSpPr>
          <p:nvPr/>
        </p:nvCxnSpPr>
        <p:spPr>
          <a:xfrm flipH="1">
            <a:off x="4211960" y="2492896"/>
            <a:ext cx="108012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5292080" y="2042845"/>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FF0000"/>
                </a:solidFill>
              </a:rPr>
              <a:t>Air temp</a:t>
            </a:r>
            <a:endParaRPr lang="en-GB" sz="2800" dirty="0">
              <a:solidFill>
                <a:srgbClr val="FF0000"/>
              </a:solidFill>
            </a:endParaRPr>
          </a:p>
        </p:txBody>
      </p:sp>
      <p:sp>
        <p:nvSpPr>
          <p:cNvPr id="9" name="TextBox 14">
            <a:extLst>
              <a:ext uri="{FF2B5EF4-FFF2-40B4-BE49-F238E27FC236}">
                <a16:creationId xmlns="" xmlns:a16="http://schemas.microsoft.com/office/drawing/2014/main" xmlns:lc="http://schemas.openxmlformats.org/drawingml/2006/lockedCanvas" id="{484055AA-5E62-491F-8F17-2E6E493ABBFA}"/>
              </a:ext>
            </a:extLst>
          </p:cNvPr>
          <p:cNvSpPr txBox="1"/>
          <p:nvPr/>
        </p:nvSpPr>
        <p:spPr>
          <a:xfrm>
            <a:off x="852095" y="2231286"/>
            <a:ext cx="1991713"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err="1" smtClean="0">
                <a:solidFill>
                  <a:srgbClr val="0070C0"/>
                </a:solidFill>
              </a:rPr>
              <a:t>Dewpoint</a:t>
            </a:r>
            <a:r>
              <a:rPr lang="en-GB" sz="2800" dirty="0" smtClean="0">
                <a:solidFill>
                  <a:srgbClr val="0070C0"/>
                </a:solidFill>
              </a:rPr>
              <a:t> temp</a:t>
            </a:r>
          </a:p>
        </p:txBody>
      </p:sp>
      <p:cxnSp>
        <p:nvCxnSpPr>
          <p:cNvPr id="10" name="Straight Arrow Connector 9">
            <a:extLst>
              <a:ext uri="{FF2B5EF4-FFF2-40B4-BE49-F238E27FC236}">
                <a16:creationId xmlns="" xmlns:a16="http://schemas.microsoft.com/office/drawing/2014/main" xmlns:lc="http://schemas.openxmlformats.org/drawingml/2006/lockedCanvas" id="{6721B801-84A2-4B8F-BA03-39A6E6572653}"/>
              </a:ext>
            </a:extLst>
          </p:cNvPr>
          <p:cNvCxnSpPr>
            <a:cxnSpLocks/>
          </p:cNvCxnSpPr>
          <p:nvPr/>
        </p:nvCxnSpPr>
        <p:spPr>
          <a:xfrm>
            <a:off x="2627285" y="2492896"/>
            <a:ext cx="1008611" cy="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6948264" y="2420888"/>
            <a:ext cx="93610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7800706" y="1988840"/>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00B050"/>
                </a:solidFill>
              </a:rPr>
              <a:t>Wind info</a:t>
            </a:r>
            <a:endParaRPr lang="en-GB" sz="2800" dirty="0">
              <a:solidFill>
                <a:srgbClr val="00B050"/>
              </a:solidFill>
            </a:endParaRPr>
          </a:p>
        </p:txBody>
      </p:sp>
      <p:cxnSp>
        <p:nvCxnSpPr>
          <p:cNvPr id="13" name="Straight Arrow Connector 12"/>
          <p:cNvCxnSpPr/>
          <p:nvPr/>
        </p:nvCxnSpPr>
        <p:spPr>
          <a:xfrm flipV="1">
            <a:off x="7380312" y="3933056"/>
            <a:ext cx="6718" cy="1944216"/>
          </a:xfrm>
          <a:prstGeom prst="straightConnector1">
            <a:avLst/>
          </a:prstGeom>
          <a:ln w="254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84850" y="4653136"/>
            <a:ext cx="1335622" cy="523220"/>
          </a:xfrm>
          <a:prstGeom prst="rect">
            <a:avLst/>
          </a:prstGeom>
        </p:spPr>
        <p:txBody>
          <a:bodyPr wrap="none">
            <a:spAutoFit/>
          </a:bodyPr>
          <a:lstStyle/>
          <a:p>
            <a:r>
              <a:rPr lang="en-GB" sz="2800" dirty="0" smtClean="0">
                <a:solidFill>
                  <a:schemeClr val="accent6">
                    <a:lumMod val="60000"/>
                    <a:lumOff val="40000"/>
                  </a:schemeClr>
                </a:solidFill>
              </a:rPr>
              <a:t>Height</a:t>
            </a:r>
            <a:endParaRPr lang="en-GB" sz="2800" dirty="0">
              <a:solidFill>
                <a:schemeClr val="accent6">
                  <a:lumMod val="60000"/>
                  <a:lumOff val="40000"/>
                </a:schemeClr>
              </a:solidFill>
            </a:endParaRPr>
          </a:p>
        </p:txBody>
      </p:sp>
      <p:cxnSp>
        <p:nvCxnSpPr>
          <p:cNvPr id="19" name="Straight Arrow Connector 18"/>
          <p:cNvCxnSpPr/>
          <p:nvPr/>
        </p:nvCxnSpPr>
        <p:spPr>
          <a:xfrm>
            <a:off x="5148064" y="6597352"/>
            <a:ext cx="1224136" cy="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02337" y="6290156"/>
            <a:ext cx="1173719" cy="523220"/>
          </a:xfrm>
          <a:prstGeom prst="rect">
            <a:avLst/>
          </a:prstGeom>
        </p:spPr>
        <p:txBody>
          <a:bodyPr wrap="none">
            <a:spAutoFit/>
          </a:bodyPr>
          <a:lstStyle/>
          <a:p>
            <a:r>
              <a:rPr lang="en-GB" sz="2800" dirty="0" smtClean="0">
                <a:solidFill>
                  <a:schemeClr val="accent3"/>
                </a:solidFill>
              </a:rPr>
              <a:t>Temp</a:t>
            </a:r>
            <a:endParaRPr lang="en-GB" sz="2800" dirty="0">
              <a:solidFill>
                <a:schemeClr val="accent3"/>
              </a:solidFill>
            </a:endParaRPr>
          </a:p>
        </p:txBody>
      </p:sp>
      <p:cxnSp>
        <p:nvCxnSpPr>
          <p:cNvPr id="22" name="Straight Connector 21"/>
          <p:cNvCxnSpPr/>
          <p:nvPr/>
        </p:nvCxnSpPr>
        <p:spPr>
          <a:xfrm>
            <a:off x="3059832" y="6597352"/>
            <a:ext cx="75261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a:spLocks noGrp="1"/>
          </p:cNvSpPr>
          <p:nvPr>
            <p:ph type="title"/>
          </p:nvPr>
        </p:nvSpPr>
        <p:spPr>
          <a:xfrm>
            <a:off x="457200" y="533400"/>
            <a:ext cx="8229600" cy="990600"/>
          </a:xfrm>
        </p:spPr>
        <p:txBody>
          <a:bodyPr>
            <a:normAutofit/>
          </a:bodyPr>
          <a:lstStyle/>
          <a:p>
            <a:r>
              <a:rPr lang="en-GB" dirty="0" err="1" smtClean="0"/>
              <a:t>Tephigram</a:t>
            </a:r>
            <a:r>
              <a:rPr lang="en-GB" dirty="0" smtClean="0"/>
              <a:t> – a good thermal day</a:t>
            </a:r>
            <a:endParaRPr lang="en-GB" dirty="0"/>
          </a:p>
        </p:txBody>
      </p:sp>
      <p:sp>
        <p:nvSpPr>
          <p:cNvPr id="2" name="Oval 1"/>
          <p:cNvSpPr/>
          <p:nvPr/>
        </p:nvSpPr>
        <p:spPr>
          <a:xfrm>
            <a:off x="2843808" y="3645024"/>
            <a:ext cx="2214369" cy="1269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864830" y="5301208"/>
            <a:ext cx="1499258" cy="819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H="1">
            <a:off x="4572000" y="50851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48064" y="4914746"/>
            <a:ext cx="1656184" cy="369332"/>
          </a:xfrm>
          <a:prstGeom prst="rect">
            <a:avLst/>
          </a:prstGeom>
          <a:noFill/>
        </p:spPr>
        <p:txBody>
          <a:bodyPr wrap="square" rtlCol="0">
            <a:spAutoFit/>
          </a:bodyPr>
          <a:lstStyle/>
          <a:p>
            <a:r>
              <a:rPr lang="en-GB" dirty="0"/>
              <a:t>2</a:t>
            </a:r>
            <a:r>
              <a:rPr lang="en-GB" dirty="0" smtClean="0"/>
              <a:t>.Inversion</a:t>
            </a:r>
            <a:endParaRPr lang="en-GB" dirty="0"/>
          </a:p>
        </p:txBody>
      </p:sp>
      <p:cxnSp>
        <p:nvCxnSpPr>
          <p:cNvPr id="23" name="Straight Arrow Connector 22"/>
          <p:cNvCxnSpPr/>
          <p:nvPr/>
        </p:nvCxnSpPr>
        <p:spPr>
          <a:xfrm>
            <a:off x="2268243" y="4262889"/>
            <a:ext cx="57556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59133" y="4077072"/>
            <a:ext cx="1152627" cy="369332"/>
          </a:xfrm>
          <a:prstGeom prst="rect">
            <a:avLst/>
          </a:prstGeom>
          <a:noFill/>
        </p:spPr>
        <p:txBody>
          <a:bodyPr wrap="square" rtlCol="0">
            <a:spAutoFit/>
          </a:bodyPr>
          <a:lstStyle/>
          <a:p>
            <a:r>
              <a:rPr lang="en-GB" dirty="0"/>
              <a:t>4</a:t>
            </a:r>
            <a:r>
              <a:rPr lang="en-GB" dirty="0" smtClean="0"/>
              <a:t>.Dry air</a:t>
            </a:r>
            <a:endParaRPr lang="en-GB" dirty="0"/>
          </a:p>
        </p:txBody>
      </p:sp>
      <p:cxnSp>
        <p:nvCxnSpPr>
          <p:cNvPr id="25" name="Straight Arrow Connector 24"/>
          <p:cNvCxnSpPr/>
          <p:nvPr/>
        </p:nvCxnSpPr>
        <p:spPr>
          <a:xfrm>
            <a:off x="2556025" y="5721740"/>
            <a:ext cx="123679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7544" y="5517232"/>
            <a:ext cx="2088232" cy="369332"/>
          </a:xfrm>
          <a:prstGeom prst="rect">
            <a:avLst/>
          </a:prstGeom>
          <a:noFill/>
        </p:spPr>
        <p:txBody>
          <a:bodyPr wrap="square" rtlCol="0">
            <a:spAutoFit/>
          </a:bodyPr>
          <a:lstStyle/>
          <a:p>
            <a:r>
              <a:rPr lang="en-GB" dirty="0" smtClean="0"/>
              <a:t>1.Well-mixed layer</a:t>
            </a:r>
            <a:endParaRPr lang="en-GB" dirty="0"/>
          </a:p>
        </p:txBody>
      </p:sp>
      <p:sp>
        <p:nvSpPr>
          <p:cNvPr id="24" name="TextBox 23"/>
          <p:cNvSpPr txBox="1"/>
          <p:nvPr/>
        </p:nvSpPr>
        <p:spPr>
          <a:xfrm>
            <a:off x="467544" y="5075892"/>
            <a:ext cx="2268501" cy="369332"/>
          </a:xfrm>
          <a:prstGeom prst="rect">
            <a:avLst/>
          </a:prstGeom>
          <a:noFill/>
        </p:spPr>
        <p:txBody>
          <a:bodyPr wrap="square" rtlCol="0">
            <a:spAutoFit/>
          </a:bodyPr>
          <a:lstStyle/>
          <a:p>
            <a:r>
              <a:rPr lang="en-GB" dirty="0"/>
              <a:t>3</a:t>
            </a:r>
            <a:r>
              <a:rPr lang="en-GB" dirty="0" smtClean="0"/>
              <a:t>. Cumulus cloud?</a:t>
            </a:r>
            <a:endParaRPr lang="en-GB" dirty="0"/>
          </a:p>
        </p:txBody>
      </p:sp>
      <p:cxnSp>
        <p:nvCxnSpPr>
          <p:cNvPr id="27" name="Straight Arrow Connector 26"/>
          <p:cNvCxnSpPr/>
          <p:nvPr/>
        </p:nvCxnSpPr>
        <p:spPr>
          <a:xfrm>
            <a:off x="2513191" y="5284078"/>
            <a:ext cx="177077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372200" y="5099412"/>
            <a:ext cx="576064" cy="1137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flipH="1">
            <a:off x="6908786" y="5657671"/>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52320" y="5435932"/>
            <a:ext cx="1656184" cy="646331"/>
          </a:xfrm>
          <a:prstGeom prst="rect">
            <a:avLst/>
          </a:prstGeom>
          <a:noFill/>
        </p:spPr>
        <p:txBody>
          <a:bodyPr wrap="square" rtlCol="0">
            <a:spAutoFit/>
          </a:bodyPr>
          <a:lstStyle/>
          <a:p>
            <a:r>
              <a:rPr lang="en-GB" dirty="0" smtClean="0"/>
              <a:t>5. Low </a:t>
            </a:r>
            <a:r>
              <a:rPr lang="en-GB" dirty="0" err="1" smtClean="0"/>
              <a:t>windspeed</a:t>
            </a:r>
            <a:endParaRPr lang="en-GB" dirty="0"/>
          </a:p>
        </p:txBody>
      </p:sp>
    </p:spTree>
    <p:extLst>
      <p:ext uri="{BB962C8B-B14F-4D97-AF65-F5344CB8AC3E}">
        <p14:creationId xmlns:p14="http://schemas.microsoft.com/office/powerpoint/2010/main" val="142807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4" name="AutoShape 4" descr="Image result for cumulus cloud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cumulus clouds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Image result for cumulus clouds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008" y="1628800"/>
            <a:ext cx="6440320" cy="481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4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0648"/>
            <a:ext cx="8229600" cy="1143000"/>
          </a:xfrm>
        </p:spPr>
        <p:txBody>
          <a:bodyPr>
            <a:normAutofit/>
          </a:bodyPr>
          <a:lstStyle/>
          <a:p>
            <a:r>
              <a:rPr lang="en-GB" dirty="0" err="1" smtClean="0"/>
              <a:t>Tephigrams</a:t>
            </a:r>
            <a:r>
              <a:rPr lang="en-GB" dirty="0" smtClean="0"/>
              <a:t> - a good wave day</a:t>
            </a:r>
            <a:endParaRPr lang="en-GB" dirty="0"/>
          </a:p>
        </p:txBody>
      </p:sp>
      <p:sp>
        <p:nvSpPr>
          <p:cNvPr id="2" name="Content Placeholder 1"/>
          <p:cNvSpPr>
            <a:spLocks noGrp="1"/>
          </p:cNvSpPr>
          <p:nvPr>
            <p:ph idx="1"/>
          </p:nvPr>
        </p:nvSpPr>
        <p:spPr>
          <a:xfrm>
            <a:off x="457200" y="1481328"/>
            <a:ext cx="8229600" cy="4900000"/>
          </a:xfrm>
        </p:spPr>
        <p:txBody>
          <a:bodyPr>
            <a:normAutofit/>
          </a:bodyPr>
          <a:lstStyle/>
          <a:p>
            <a:pPr marL="457200" indent="-457200">
              <a:buClrTx/>
              <a:buFont typeface="+mj-lt"/>
              <a:buAutoNum type="arabicPeriod"/>
            </a:pPr>
            <a:r>
              <a:rPr lang="en-GB" dirty="0"/>
              <a:t>W</a:t>
            </a:r>
            <a:r>
              <a:rPr lang="en-GB" dirty="0" smtClean="0"/>
              <a:t>ind speed &gt; 10-15kts at hill tops (~3-4000’) and gradually increasing with height</a:t>
            </a:r>
          </a:p>
          <a:p>
            <a:pPr lvl="2">
              <a:buClrTx/>
            </a:pPr>
            <a:r>
              <a:rPr lang="en-GB" dirty="0" smtClean="0"/>
              <a:t>Not too windy at cruising level (&lt;50kts)</a:t>
            </a:r>
          </a:p>
          <a:p>
            <a:pPr marL="457200" indent="-457200">
              <a:buClrTx/>
              <a:buFont typeface="+mj-lt"/>
              <a:buAutoNum type="arabicPeriod"/>
            </a:pPr>
            <a:r>
              <a:rPr lang="en-GB" dirty="0"/>
              <a:t>W</a:t>
            </a:r>
            <a:r>
              <a:rPr lang="en-GB" dirty="0" smtClean="0"/>
              <a:t>ind direction relatively constant with height and from SW to N (at </a:t>
            </a:r>
            <a:r>
              <a:rPr lang="en-GB" dirty="0" err="1" smtClean="0"/>
              <a:t>Portmoak</a:t>
            </a:r>
            <a:r>
              <a:rPr lang="en-GB" dirty="0" smtClean="0"/>
              <a:t>)</a:t>
            </a:r>
          </a:p>
          <a:p>
            <a:pPr marL="457200" indent="-457200">
              <a:buClrTx/>
              <a:buFont typeface="+mj-lt"/>
              <a:buAutoNum type="arabicPeriod"/>
            </a:pPr>
            <a:r>
              <a:rPr lang="en-GB" dirty="0"/>
              <a:t>I</a:t>
            </a:r>
            <a:r>
              <a:rPr lang="en-GB" dirty="0" smtClean="0"/>
              <a:t>nversion or isothermal layer present at height of hill tops/ridges</a:t>
            </a:r>
          </a:p>
          <a:p>
            <a:pPr marL="457200" indent="-457200">
              <a:buClrTx/>
              <a:buFont typeface="+mj-lt"/>
              <a:buAutoNum type="arabicPeriod"/>
            </a:pPr>
            <a:r>
              <a:rPr lang="en-GB" u="sng" dirty="0" smtClean="0"/>
              <a:t>Stable</a:t>
            </a:r>
            <a:r>
              <a:rPr lang="en-GB" dirty="0" smtClean="0"/>
              <a:t>, relatively dry air above and below the inversion</a:t>
            </a:r>
          </a:p>
          <a:p>
            <a:pPr lvl="2">
              <a:buClrTx/>
            </a:pPr>
            <a:r>
              <a:rPr lang="en-GB" dirty="0"/>
              <a:t>t</a:t>
            </a:r>
            <a:r>
              <a:rPr lang="en-GB" dirty="0" smtClean="0"/>
              <a:t>oo dry – blue wave</a:t>
            </a:r>
          </a:p>
          <a:p>
            <a:pPr lvl="2">
              <a:buClrTx/>
            </a:pPr>
            <a:r>
              <a:rPr lang="en-GB" dirty="0"/>
              <a:t>t</a:t>
            </a:r>
            <a:r>
              <a:rPr lang="en-GB" dirty="0" smtClean="0"/>
              <a:t>oo moist – cloud filled (and possibly convective/conditionally unstable)</a:t>
            </a:r>
          </a:p>
        </p:txBody>
      </p:sp>
    </p:spTree>
    <p:extLst>
      <p:ext uri="{BB962C8B-B14F-4D97-AF65-F5344CB8AC3E}">
        <p14:creationId xmlns:p14="http://schemas.microsoft.com/office/powerpoint/2010/main" val="274919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smtClean="0"/>
              <a:t>Tephigrams</a:t>
            </a:r>
            <a:r>
              <a:rPr lang="en-GB" dirty="0" smtClean="0"/>
              <a:t> – a good wave day</a:t>
            </a:r>
            <a:endParaRPr lang="en-GB" dirty="0"/>
          </a:p>
        </p:txBody>
      </p:sp>
      <p:pic>
        <p:nvPicPr>
          <p:cNvPr id="2050" name="Picture 2" descr="C:\Users\Phil\Desktop\wave tpgr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100" y="1516817"/>
            <a:ext cx="5450187" cy="534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435932"/>
            <a:ext cx="1152627" cy="369332"/>
          </a:xfrm>
          <a:prstGeom prst="rect">
            <a:avLst/>
          </a:prstGeom>
          <a:noFill/>
        </p:spPr>
        <p:txBody>
          <a:bodyPr wrap="square" rtlCol="0">
            <a:spAutoFit/>
          </a:bodyPr>
          <a:lstStyle/>
          <a:p>
            <a:r>
              <a:rPr lang="en-GB" dirty="0"/>
              <a:t>5</a:t>
            </a:r>
            <a:r>
              <a:rPr lang="en-GB" dirty="0" smtClean="0"/>
              <a:t>.Dry air</a:t>
            </a:r>
            <a:endParaRPr lang="en-GB" dirty="0"/>
          </a:p>
        </p:txBody>
      </p:sp>
      <p:sp>
        <p:nvSpPr>
          <p:cNvPr id="5" name="Oval 4"/>
          <p:cNvSpPr/>
          <p:nvPr/>
        </p:nvSpPr>
        <p:spPr>
          <a:xfrm>
            <a:off x="2483768" y="5183614"/>
            <a:ext cx="1595385" cy="8376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48064" y="5723964"/>
            <a:ext cx="1656184" cy="369332"/>
          </a:xfrm>
          <a:prstGeom prst="rect">
            <a:avLst/>
          </a:prstGeom>
          <a:noFill/>
        </p:spPr>
        <p:txBody>
          <a:bodyPr wrap="square" rtlCol="0">
            <a:spAutoFit/>
          </a:bodyPr>
          <a:lstStyle/>
          <a:p>
            <a:r>
              <a:rPr lang="en-GB" dirty="0"/>
              <a:t>3</a:t>
            </a:r>
            <a:r>
              <a:rPr lang="en-GB" dirty="0" smtClean="0"/>
              <a:t>.Inversion</a:t>
            </a:r>
            <a:endParaRPr lang="en-GB" dirty="0"/>
          </a:p>
        </p:txBody>
      </p:sp>
      <p:sp>
        <p:nvSpPr>
          <p:cNvPr id="7" name="TextBox 6"/>
          <p:cNvSpPr txBox="1"/>
          <p:nvPr/>
        </p:nvSpPr>
        <p:spPr>
          <a:xfrm>
            <a:off x="107504" y="6011996"/>
            <a:ext cx="1606597" cy="369332"/>
          </a:xfrm>
          <a:prstGeom prst="rect">
            <a:avLst/>
          </a:prstGeom>
          <a:noFill/>
        </p:spPr>
        <p:txBody>
          <a:bodyPr wrap="square" rtlCol="0">
            <a:spAutoFit/>
          </a:bodyPr>
          <a:lstStyle/>
          <a:p>
            <a:r>
              <a:rPr lang="en-GB" dirty="0" smtClean="0"/>
              <a:t>4.Stable layer</a:t>
            </a:r>
            <a:endParaRPr lang="en-GB" dirty="0"/>
          </a:p>
        </p:txBody>
      </p:sp>
      <p:cxnSp>
        <p:nvCxnSpPr>
          <p:cNvPr id="8" name="Straight Arrow Connector 7"/>
          <p:cNvCxnSpPr/>
          <p:nvPr/>
        </p:nvCxnSpPr>
        <p:spPr>
          <a:xfrm flipH="1">
            <a:off x="4067944" y="5877272"/>
            <a:ext cx="10801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66501" y="4581128"/>
            <a:ext cx="208449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14101" y="6165304"/>
            <a:ext cx="223689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20272" y="4509120"/>
            <a:ext cx="1800200" cy="646331"/>
          </a:xfrm>
          <a:prstGeom prst="rect">
            <a:avLst/>
          </a:prstGeom>
          <a:noFill/>
        </p:spPr>
        <p:txBody>
          <a:bodyPr wrap="square" rtlCol="0">
            <a:spAutoFit/>
          </a:bodyPr>
          <a:lstStyle/>
          <a:p>
            <a:r>
              <a:rPr lang="en-GB" dirty="0" smtClean="0"/>
              <a:t>1&amp;2. Wind Profile</a:t>
            </a:r>
            <a:endParaRPr lang="en-GB" dirty="0"/>
          </a:p>
        </p:txBody>
      </p:sp>
      <p:cxnSp>
        <p:nvCxnSpPr>
          <p:cNvPr id="21" name="Straight Arrow Connector 20"/>
          <p:cNvCxnSpPr/>
          <p:nvPr/>
        </p:nvCxnSpPr>
        <p:spPr>
          <a:xfrm flipH="1">
            <a:off x="6480212" y="4693786"/>
            <a:ext cx="5400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904" y="4365104"/>
            <a:ext cx="1606597" cy="369332"/>
          </a:xfrm>
          <a:prstGeom prst="rect">
            <a:avLst/>
          </a:prstGeom>
          <a:noFill/>
        </p:spPr>
        <p:txBody>
          <a:bodyPr wrap="square" rtlCol="0">
            <a:spAutoFit/>
          </a:bodyPr>
          <a:lstStyle/>
          <a:p>
            <a:r>
              <a:rPr lang="en-GB" dirty="0"/>
              <a:t>6</a:t>
            </a:r>
            <a:r>
              <a:rPr lang="en-GB" dirty="0" smtClean="0"/>
              <a:t>.Stable layer</a:t>
            </a:r>
            <a:endParaRPr lang="en-GB" dirty="0"/>
          </a:p>
        </p:txBody>
      </p:sp>
      <p:cxnSp>
        <p:nvCxnSpPr>
          <p:cNvPr id="24" name="Straight Arrow Connector 23"/>
          <p:cNvCxnSpPr>
            <a:stCxn id="4" idx="3"/>
          </p:cNvCxnSpPr>
          <p:nvPr/>
        </p:nvCxnSpPr>
        <p:spPr>
          <a:xfrm>
            <a:off x="1620171" y="5620598"/>
            <a:ext cx="86359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147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1026" name="Picture 2" descr="https://attachment.outlook.live.net/owa/MSA%3Aphildolan2000%40hotmail.com/service.svc/s/GetAttachmentThumbnail?id=AQMkADAwATE0YzMwLWUxMGEtZTIzYS0wMAItMDAKAEYAAANTiZ5W0QdwS4S8OktQezrzBwBfwHNKs7%2FCTqCkbJapTAa8AAACAQkAAABfwHNKs7%2FCTqCkbJapTAa8AATk1%2FTdAAAAARIAEADK5RFnPEukToJuBzQhGrN%2B&amp;thumbnailType=2&amp;owa=outlook.live.com&amp;scriptVer=20201012008.13&amp;isc=1&amp;X-OWA-CANARY=nP4B7fqVrEyYYQMqc13FDnDanImrdtgY2lcaSASxdCHG-EZ7oATrPFq4vRDAOEDjPs3O1E-XLgg.&amp;token=eyJhbGciOiJSUzI1NiIsImtpZCI6IjU2MzU4ODUyMzRCOTI1MkRERTAwNTc2NkQ5RDlGMjc2NTY1RjYzRTIiLCJ0eXAiOiJKV1QiLCJ4NXQiOiJWaldJVWpTNUpTM2VBRmRtMmRueWRsWmZZLUkifQ.eyJvcmlnaW4iOiJodHRwczovL291dGxvb2subGl2ZS5jb20iLCJ1YyI6IjU1YjE1N2JmYmFmYjQzNjRhYTg5ZGMzZGFmOGQ3YTg0IiwidmVyIjoiRXhjaGFuZ2UuQ2FsbGJhY2suVjEiLCJhcHBjdHhzZW5kZXIiOiJPd2FEb3dubG9hZEA4NGRmOWU3Zi1lOWY2LTQwYWYtYjQzNS1hYWFhYWFhYWFhYWEiLCJpc3NyaW5nIjoiV1ciLCJhcHBjdHgiOiJ7XCJtc2V4Y2hwcm90XCI6XCJvd2FcIixcInByaW1hcnlzaWRcIjpcIlMtMS0yODI3LTg1MDQwLTM3NzU1ODY4NzRcIixcInB1aWRcIjpcIjM2NTI0Nzc5NDQzODcxNFwiLFwib2lkXCI6XCIwMDAxNGMzMC1lMTBhLWUyM2EtMDAwMC0wMDAwMDAwMDAwMDBcIixcInNjb3BlXCI6XCJPd2FEb3dubG9hZFwifSIsIm5iZiI6MTYwMzM4NTYzMSwiZXhwIjoxNjAzMzg2MjMxLCJpc3MiOiIwMDAwMDAwMi0wMDAwLTBmZjEtY2UwMC0wMDAwMDAwMDAwMDBAODRkZjllN2YtZTlmNi00MGFmLWI0MzUtYWFhYWFhYWFhYWFhIiwiYXVkIjoiMDAwMDAwMDItMDAwMC0wZmYxLWNlMDAtMDAwMDAwMDAwMDAwL2F0dGFjaG1lbnQub3V0bG9vay5saXZlLm5ldEA4NGRmOWU3Zi1lOWY2LTQwYWYtYjQzNS1hYWFhYWFhYWFhYWEiLCJoYXBwIjoib3dhIn0.LX0grFylnrlp4KOMaUdnllJyvzdhkzURxLnixrEwsIoUddZvOrO5U-zFivkun1JzkHnBidVai0QS_ZnxIDue2rnnLHpVo6i8gk5bNR0L_FUbU1s3pqfKfU_KYkVmL1nvrtlrakLfS-oxqqNTssypQaMGbtLNxAIftaCspBQMPJ-9P3ifj4lTT8_zF8LJTXgR3pdueNLFmQVSxJ2poJ_G6R_vAYTrFwF46Jz7dfchUMwS3H945SwizRJbAD2xbid82BUjd612Aw1W15cJ4GvPizHuGmpHtBaFL2lIi7X0vV4Ck9pqTnTxqy9KgasO26mE2MQ2jC9RucbkI0qBhmJP0g&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01015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20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97206"/>
            <a:ext cx="7776864" cy="6001643"/>
          </a:xfrm>
          <a:prstGeom prst="rect">
            <a:avLst/>
          </a:prstGeom>
          <a:noFill/>
        </p:spPr>
        <p:txBody>
          <a:bodyPr wrap="square" rtlCol="0">
            <a:spAutoFit/>
          </a:bodyPr>
          <a:lstStyle/>
          <a:p>
            <a:r>
              <a:rPr lang="en-GB" sz="2400" b="1" dirty="0" smtClean="0"/>
              <a:t>Further reading / resources</a:t>
            </a:r>
            <a:endParaRPr lang="en-GB" dirty="0" smtClean="0"/>
          </a:p>
          <a:p>
            <a:endParaRPr lang="en-GB" dirty="0" smtClean="0"/>
          </a:p>
          <a:p>
            <a:r>
              <a:rPr lang="en-GB" dirty="0" smtClean="0"/>
              <a:t>SSA note on T-Phi grams is excellent – </a:t>
            </a:r>
            <a:r>
              <a:rPr lang="en-GB" dirty="0" err="1" smtClean="0"/>
              <a:t>SkySight</a:t>
            </a:r>
            <a:r>
              <a:rPr lang="en-GB" dirty="0" smtClean="0"/>
              <a:t> has a link to this page</a:t>
            </a:r>
          </a:p>
          <a:p>
            <a:endParaRPr lang="en-GB" dirty="0"/>
          </a:p>
          <a:p>
            <a:pPr marL="914400" lvl="4"/>
            <a:r>
              <a:rPr lang="en-GB" dirty="0" smtClean="0">
                <a:hlinkClick r:id="rId3"/>
              </a:rPr>
              <a:t>Skew </a:t>
            </a:r>
            <a:r>
              <a:rPr lang="en-GB" dirty="0">
                <a:hlinkClick r:id="rId3"/>
              </a:rPr>
              <a:t>T Reading 2 JDM .</a:t>
            </a:r>
            <a:r>
              <a:rPr lang="en-GB" dirty="0" err="1">
                <a:hlinkClick r:id="rId3"/>
              </a:rPr>
              <a:t>docx</a:t>
            </a:r>
            <a:r>
              <a:rPr lang="en-GB" dirty="0">
                <a:hlinkClick r:id="rId3"/>
              </a:rPr>
              <a:t> (flsc.org)</a:t>
            </a:r>
            <a:endParaRPr lang="en-GB" dirty="0"/>
          </a:p>
          <a:p>
            <a:endParaRPr lang="en-GB" dirty="0" smtClean="0"/>
          </a:p>
          <a:p>
            <a:r>
              <a:rPr lang="en-GB" dirty="0"/>
              <a:t>RASP has a tutorial as well</a:t>
            </a:r>
          </a:p>
          <a:p>
            <a:endParaRPr lang="en-GB" dirty="0" smtClean="0"/>
          </a:p>
          <a:p>
            <a:r>
              <a:rPr lang="en-GB" dirty="0" smtClean="0"/>
              <a:t>Or just Google “gliding </a:t>
            </a:r>
            <a:r>
              <a:rPr lang="en-GB" dirty="0" err="1" smtClean="0"/>
              <a:t>tephigrams</a:t>
            </a:r>
            <a:r>
              <a:rPr lang="en-GB" dirty="0" smtClean="0"/>
              <a:t>” and some good stuff will pop-up such as;</a:t>
            </a:r>
            <a:endParaRPr lang="en-GB" dirty="0"/>
          </a:p>
          <a:p>
            <a:pPr lvl="2"/>
            <a:r>
              <a:rPr lang="en-GB" dirty="0" err="1">
                <a:hlinkClick r:id="rId4"/>
              </a:rPr>
              <a:t>Tephigrams</a:t>
            </a:r>
            <a:r>
              <a:rPr lang="en-GB" dirty="0">
                <a:hlinkClick r:id="rId4"/>
              </a:rPr>
              <a:t> for Dummies - </a:t>
            </a:r>
            <a:r>
              <a:rPr lang="en-GB" dirty="0" smtClean="0">
                <a:hlinkClick r:id="rId4"/>
              </a:rPr>
              <a:t>flynorfolk.org</a:t>
            </a:r>
            <a:r>
              <a:rPr lang="en-GB" dirty="0" smtClean="0"/>
              <a:t> (this is quite good)</a:t>
            </a:r>
          </a:p>
          <a:p>
            <a:pPr lvl="2"/>
            <a:endParaRPr lang="en-GB" dirty="0"/>
          </a:p>
          <a:p>
            <a:pPr lvl="2"/>
            <a:r>
              <a:rPr lang="en-GB" dirty="0" err="1">
                <a:hlinkClick r:id="rId5"/>
              </a:rPr>
              <a:t>Bicesters</a:t>
            </a:r>
            <a:r>
              <a:rPr lang="en-GB" dirty="0">
                <a:hlinkClick r:id="rId5"/>
              </a:rPr>
              <a:t> Gliding Blog: The Rasp skew T explained (bicester-gliding.blogspot.com</a:t>
            </a:r>
            <a:r>
              <a:rPr lang="en-GB" dirty="0" smtClean="0">
                <a:hlinkClick r:id="rId5"/>
              </a:rPr>
              <a:t>)</a:t>
            </a:r>
            <a:endParaRPr lang="en-GB" dirty="0" smtClean="0"/>
          </a:p>
          <a:p>
            <a:endParaRPr lang="en-GB" dirty="0" smtClean="0"/>
          </a:p>
          <a:p>
            <a:r>
              <a:rPr lang="en-GB" dirty="0"/>
              <a:t>YouTube - “</a:t>
            </a:r>
            <a:r>
              <a:rPr lang="en-GB" dirty="0" err="1"/>
              <a:t>Thermobytes</a:t>
            </a:r>
            <a:r>
              <a:rPr lang="en-GB" dirty="0"/>
              <a:t>” a series of 91 short (3-10min) videos from </a:t>
            </a:r>
            <a:r>
              <a:rPr lang="en-GB" dirty="0" smtClean="0"/>
              <a:t>Australian </a:t>
            </a:r>
            <a:r>
              <a:rPr lang="en-GB" dirty="0"/>
              <a:t>Bureau of Meteorology covering many components of T-phi plots</a:t>
            </a:r>
            <a:r>
              <a:rPr lang="en-GB" dirty="0" smtClean="0"/>
              <a:t>.</a:t>
            </a:r>
          </a:p>
          <a:p>
            <a:endParaRPr lang="en-GB" dirty="0"/>
          </a:p>
          <a:p>
            <a:r>
              <a:rPr lang="en-GB" dirty="0" smtClean="0"/>
              <a:t>Blank </a:t>
            </a:r>
            <a:r>
              <a:rPr lang="en-GB" dirty="0" err="1" smtClean="0"/>
              <a:t>Tephigram</a:t>
            </a:r>
            <a:r>
              <a:rPr lang="en-GB" dirty="0" smtClean="0"/>
              <a:t> charts at </a:t>
            </a:r>
            <a:r>
              <a:rPr lang="en-GB" dirty="0">
                <a:hlinkClick r:id="rId6"/>
              </a:rPr>
              <a:t>Bret's Skew-T/ln p Graph (bretwhissel.net)</a:t>
            </a:r>
            <a:endParaRPr lang="en-GB" dirty="0"/>
          </a:p>
          <a:p>
            <a:endParaRPr lang="en-GB" dirty="0"/>
          </a:p>
        </p:txBody>
      </p:sp>
    </p:spTree>
    <p:extLst>
      <p:ext uri="{BB962C8B-B14F-4D97-AF65-F5344CB8AC3E}">
        <p14:creationId xmlns:p14="http://schemas.microsoft.com/office/powerpoint/2010/main" val="142100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smtClean="0"/>
              <a:t>Tephigrams</a:t>
            </a:r>
            <a:r>
              <a:rPr lang="en-GB" dirty="0" smtClean="0"/>
              <a:t>…..or???</a:t>
            </a:r>
            <a:endParaRPr lang="en-GB" dirty="0"/>
          </a:p>
        </p:txBody>
      </p:sp>
      <p:sp>
        <p:nvSpPr>
          <p:cNvPr id="2" name="Content Placeholder 1"/>
          <p:cNvSpPr>
            <a:spLocks noGrp="1"/>
          </p:cNvSpPr>
          <p:nvPr>
            <p:ph idx="1"/>
          </p:nvPr>
        </p:nvSpPr>
        <p:spPr>
          <a:xfrm>
            <a:off x="457200" y="1340768"/>
            <a:ext cx="8229600" cy="4900000"/>
          </a:xfrm>
        </p:spPr>
        <p:txBody>
          <a:bodyPr>
            <a:normAutofit/>
          </a:bodyPr>
          <a:lstStyle/>
          <a:p>
            <a:pPr marL="109728" indent="0">
              <a:buNone/>
            </a:pPr>
            <a:endParaRPr lang="en-GB" dirty="0" smtClean="0"/>
          </a:p>
          <a:p>
            <a:pPr marL="109728" indent="0">
              <a:buNone/>
            </a:pPr>
            <a:r>
              <a:rPr lang="en-GB" dirty="0" err="1" smtClean="0"/>
              <a:t>Tephigram</a:t>
            </a:r>
            <a:r>
              <a:rPr lang="en-GB" dirty="0"/>
              <a:t> </a:t>
            </a:r>
            <a:r>
              <a:rPr lang="en-GB" dirty="0" smtClean="0"/>
              <a:t>=&gt; Tee – phi gram, “</a:t>
            </a:r>
            <a:r>
              <a:rPr lang="en-GB" dirty="0" err="1" smtClean="0"/>
              <a:t>teffygram</a:t>
            </a:r>
            <a:r>
              <a:rPr lang="en-GB" dirty="0" smtClean="0"/>
              <a:t>” or…</a:t>
            </a:r>
          </a:p>
          <a:p>
            <a:pPr marL="109728" indent="0">
              <a:buNone/>
            </a:pPr>
            <a:endParaRPr lang="en-GB" dirty="0"/>
          </a:p>
          <a:p>
            <a:pPr marL="109728" indent="0">
              <a:buNone/>
            </a:pPr>
            <a:r>
              <a:rPr lang="en-GB" dirty="0" smtClean="0"/>
              <a:t>Log P – Skew T plot or…</a:t>
            </a:r>
          </a:p>
          <a:p>
            <a:pPr marL="109728" indent="0">
              <a:buNone/>
            </a:pPr>
            <a:endParaRPr lang="en-GB" dirty="0"/>
          </a:p>
          <a:p>
            <a:pPr marL="109728" indent="0">
              <a:buNone/>
            </a:pPr>
            <a:r>
              <a:rPr lang="en-GB" dirty="0" smtClean="0"/>
              <a:t>Skew T plot or…</a:t>
            </a:r>
          </a:p>
          <a:p>
            <a:pPr marL="109728" indent="0">
              <a:buNone/>
            </a:pPr>
            <a:endParaRPr lang="en-GB" dirty="0"/>
          </a:p>
          <a:p>
            <a:pPr marL="109728" indent="0">
              <a:buNone/>
            </a:pPr>
            <a:r>
              <a:rPr lang="en-GB" dirty="0" smtClean="0"/>
              <a:t>Sounding</a:t>
            </a:r>
          </a:p>
          <a:p>
            <a:pPr marL="109728" indent="0">
              <a:buNone/>
            </a:pPr>
            <a:endParaRPr lang="en-GB" dirty="0"/>
          </a:p>
          <a:p>
            <a:pPr marL="109728" indent="0">
              <a:buNone/>
            </a:pPr>
            <a:endParaRPr lang="en-GB" dirty="0"/>
          </a:p>
          <a:p>
            <a:pPr marL="109728" indent="0">
              <a:buNone/>
            </a:pPr>
            <a:endParaRPr lang="en-GB" dirty="0"/>
          </a:p>
        </p:txBody>
      </p:sp>
    </p:spTree>
    <p:extLst>
      <p:ext uri="{BB962C8B-B14F-4D97-AF65-F5344CB8AC3E}">
        <p14:creationId xmlns:p14="http://schemas.microsoft.com/office/powerpoint/2010/main" val="3598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smtClean="0"/>
              <a:t>Tephigrams</a:t>
            </a:r>
            <a:r>
              <a:rPr lang="en-GB" dirty="0" smtClean="0"/>
              <a:t> – where can I find them?</a:t>
            </a:r>
            <a:endParaRPr lang="en-GB" dirty="0"/>
          </a:p>
        </p:txBody>
      </p:sp>
      <p:sp>
        <p:nvSpPr>
          <p:cNvPr id="2" name="Content Placeholder 1"/>
          <p:cNvSpPr>
            <a:spLocks noGrp="1"/>
          </p:cNvSpPr>
          <p:nvPr>
            <p:ph idx="1"/>
          </p:nvPr>
        </p:nvSpPr>
        <p:spPr>
          <a:xfrm>
            <a:off x="457200" y="1340768"/>
            <a:ext cx="8229600" cy="4900000"/>
          </a:xfrm>
        </p:spPr>
        <p:txBody>
          <a:bodyPr>
            <a:normAutofit/>
          </a:bodyPr>
          <a:lstStyle/>
          <a:p>
            <a:pPr marL="109728" indent="0">
              <a:buNone/>
            </a:pPr>
            <a:endParaRPr lang="en-GB" dirty="0" smtClean="0"/>
          </a:p>
          <a:p>
            <a:pPr marL="109728" indent="0">
              <a:buNone/>
            </a:pPr>
            <a:r>
              <a:rPr lang="en-GB" dirty="0" smtClean="0"/>
              <a:t>“Synthetic” </a:t>
            </a:r>
            <a:r>
              <a:rPr lang="en-GB" dirty="0" err="1" smtClean="0"/>
              <a:t>tephigrams</a:t>
            </a:r>
            <a:endParaRPr lang="en-GB" dirty="0" smtClean="0"/>
          </a:p>
          <a:p>
            <a:pPr marL="566928" indent="-457200">
              <a:buClrTx/>
              <a:buFont typeface="+mj-lt"/>
              <a:buAutoNum type="arabicPeriod"/>
            </a:pPr>
            <a:r>
              <a:rPr lang="en-GB" dirty="0" smtClean="0"/>
              <a:t>RASP – link is in the Pilot’s section of the SGC website</a:t>
            </a:r>
          </a:p>
          <a:p>
            <a:pPr marL="841248" lvl="1" indent="-457200">
              <a:buClrTx/>
            </a:pPr>
            <a:r>
              <a:rPr lang="en-GB" dirty="0" smtClean="0"/>
              <a:t>They are called soundings on RASP. Easy to see and use. Can generate you own set of soundings for any BGA </a:t>
            </a:r>
            <a:r>
              <a:rPr lang="en-GB" dirty="0" err="1" smtClean="0"/>
              <a:t>turnpoint</a:t>
            </a:r>
            <a:endParaRPr lang="en-GB" dirty="0" smtClean="0"/>
          </a:p>
          <a:p>
            <a:pPr marL="566928" indent="-457200">
              <a:buClrTx/>
              <a:buFont typeface="+mj-lt"/>
              <a:buAutoNum type="arabicPeriod"/>
            </a:pPr>
            <a:r>
              <a:rPr lang="en-GB" dirty="0" err="1" smtClean="0"/>
              <a:t>SkySight</a:t>
            </a:r>
            <a:endParaRPr lang="en-GB" dirty="0" smtClean="0"/>
          </a:p>
          <a:p>
            <a:pPr marL="841248" lvl="1" indent="-457200">
              <a:buClrTx/>
            </a:pPr>
            <a:r>
              <a:rPr lang="en-GB" dirty="0" smtClean="0"/>
              <a:t>Less user friendly even though it has an interactive tool. Again can generate a Skew-T plot for any place at any time</a:t>
            </a:r>
          </a:p>
          <a:p>
            <a:pPr marL="109728" indent="0">
              <a:buNone/>
            </a:pPr>
            <a:endParaRPr lang="en-GB" dirty="0"/>
          </a:p>
          <a:p>
            <a:pPr marL="109728" indent="0">
              <a:buNone/>
            </a:pPr>
            <a:r>
              <a:rPr lang="en-GB" dirty="0" smtClean="0"/>
              <a:t>Real soundings</a:t>
            </a:r>
          </a:p>
          <a:p>
            <a:pPr marL="566928" indent="-457200">
              <a:buClrTx/>
              <a:buFont typeface="+mj-lt"/>
              <a:buAutoNum type="arabicPeriod"/>
            </a:pPr>
            <a:r>
              <a:rPr lang="en-US" u="sng" dirty="0">
                <a:hlinkClick r:id="rId3"/>
              </a:rPr>
              <a:t>http://</a:t>
            </a:r>
            <a:r>
              <a:rPr lang="en-US" u="sng" dirty="0" smtClean="0">
                <a:hlinkClick r:id="rId3"/>
              </a:rPr>
              <a:t>weather.uwyo.edu/upperair/sounding.html</a:t>
            </a:r>
            <a:endParaRPr lang="en-US" u="sng" dirty="0" smtClean="0"/>
          </a:p>
          <a:p>
            <a:pPr marL="566928" indent="-457200">
              <a:buClrTx/>
              <a:buFont typeface="+mj-lt"/>
              <a:buAutoNum type="arabicPeriod"/>
            </a:pPr>
            <a:r>
              <a:rPr lang="en-US" u="sng" dirty="0" smtClean="0"/>
              <a:t>meteocentre.com</a:t>
            </a:r>
            <a:endParaRPr lang="en-GB" dirty="0"/>
          </a:p>
          <a:p>
            <a:pPr marL="109728" indent="0">
              <a:buNone/>
            </a:pPr>
            <a:endParaRPr lang="en-GB" dirty="0"/>
          </a:p>
        </p:txBody>
      </p:sp>
    </p:spTree>
    <p:extLst>
      <p:ext uri="{BB962C8B-B14F-4D97-AF65-F5344CB8AC3E}">
        <p14:creationId xmlns:p14="http://schemas.microsoft.com/office/powerpoint/2010/main" val="428759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85800"/>
            <a:ext cx="8229600" cy="1143000"/>
          </a:xfrm>
        </p:spPr>
        <p:txBody>
          <a:bodyPr>
            <a:normAutofit/>
          </a:bodyPr>
          <a:lstStyle/>
          <a:p>
            <a:r>
              <a:rPr lang="en-GB" dirty="0" err="1" smtClean="0"/>
              <a:t>Tephigrams</a:t>
            </a:r>
            <a:r>
              <a:rPr lang="en-GB" dirty="0" smtClean="0"/>
              <a:t> – what do they do?</a:t>
            </a:r>
            <a:endParaRPr lang="en-GB" dirty="0"/>
          </a:p>
        </p:txBody>
      </p:sp>
      <p:sp>
        <p:nvSpPr>
          <p:cNvPr id="2" name="Content Placeholder 1"/>
          <p:cNvSpPr>
            <a:spLocks noGrp="1"/>
          </p:cNvSpPr>
          <p:nvPr>
            <p:ph idx="1"/>
          </p:nvPr>
        </p:nvSpPr>
        <p:spPr>
          <a:xfrm>
            <a:off x="806896" y="1481328"/>
            <a:ext cx="8229600" cy="4900000"/>
          </a:xfrm>
        </p:spPr>
        <p:txBody>
          <a:bodyPr>
            <a:normAutofit/>
          </a:bodyPr>
          <a:lstStyle/>
          <a:p>
            <a:pPr marL="109728" indent="0">
              <a:buNone/>
            </a:pPr>
            <a:r>
              <a:rPr lang="en-GB" dirty="0" smtClean="0"/>
              <a:t>Two separate functions…</a:t>
            </a:r>
          </a:p>
          <a:p>
            <a:pPr marL="109728" indent="0">
              <a:buNone/>
            </a:pPr>
            <a:endParaRPr lang="en-GB" dirty="0" smtClean="0"/>
          </a:p>
          <a:p>
            <a:pPr marL="457200" indent="-457200">
              <a:buClrTx/>
              <a:buFont typeface="+mj-lt"/>
              <a:buAutoNum type="arabicPeriod"/>
            </a:pPr>
            <a:r>
              <a:rPr lang="en-GB" dirty="0" smtClean="0"/>
              <a:t>Display air temperature and dew-point “data” versus height above a given location at a given time </a:t>
            </a:r>
          </a:p>
          <a:p>
            <a:pPr lvl="2"/>
            <a:r>
              <a:rPr lang="en-GB" sz="2000" dirty="0"/>
              <a:t>wind velocity with height is shown as well</a:t>
            </a:r>
          </a:p>
          <a:p>
            <a:pPr lvl="2"/>
            <a:r>
              <a:rPr lang="en-GB" sz="2000" dirty="0" smtClean="0"/>
              <a:t>always check the location, time and date</a:t>
            </a:r>
          </a:p>
          <a:p>
            <a:pPr marL="624078" indent="-514350">
              <a:buFont typeface="+mj-lt"/>
              <a:buAutoNum type="arabicPeriod"/>
            </a:pPr>
            <a:endParaRPr lang="en-GB" dirty="0" smtClean="0"/>
          </a:p>
          <a:p>
            <a:pPr marL="457200" indent="-457200">
              <a:buClrTx/>
              <a:buFont typeface="+mj-lt"/>
              <a:buAutoNum type="arabicPeriod"/>
            </a:pPr>
            <a:r>
              <a:rPr lang="en-GB" dirty="0"/>
              <a:t>P</a:t>
            </a:r>
            <a:r>
              <a:rPr lang="en-GB" dirty="0" smtClean="0"/>
              <a:t>ermit quick, basic assessment of thermal activity via </a:t>
            </a:r>
            <a:r>
              <a:rPr lang="en-GB" dirty="0"/>
              <a:t>calculating </a:t>
            </a:r>
            <a:r>
              <a:rPr lang="en-GB" dirty="0" smtClean="0"/>
              <a:t>curves</a:t>
            </a:r>
            <a:endParaRPr lang="en-GB" dirty="0"/>
          </a:p>
          <a:p>
            <a:pPr lvl="2"/>
            <a:r>
              <a:rPr lang="en-GB" sz="2000" dirty="0" smtClean="0"/>
              <a:t>also useful for spotting potential wave days</a:t>
            </a:r>
          </a:p>
        </p:txBody>
      </p:sp>
    </p:spTree>
    <p:extLst>
      <p:ext uri="{BB962C8B-B14F-4D97-AF65-F5344CB8AC3E}">
        <p14:creationId xmlns:p14="http://schemas.microsoft.com/office/powerpoint/2010/main" val="291514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hil\Desktop\good thermal tpgram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40" y="1611999"/>
            <a:ext cx="4716275" cy="47481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 xmlns:a16="http://schemas.microsoft.com/office/drawing/2014/main" xmlns:lc="http://schemas.openxmlformats.org/drawingml/2006/lockedCanvas" id="{FC3C60F6-AC39-4B18-A7D5-163E2FCA46B2}"/>
              </a:ext>
            </a:extLst>
          </p:cNvPr>
          <p:cNvCxnSpPr>
            <a:cxnSpLocks/>
          </p:cNvCxnSpPr>
          <p:nvPr/>
        </p:nvCxnSpPr>
        <p:spPr>
          <a:xfrm flipH="1">
            <a:off x="4211960" y="2492896"/>
            <a:ext cx="108012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5292080" y="2042845"/>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FF0000"/>
                </a:solidFill>
              </a:rPr>
              <a:t>Air temp</a:t>
            </a:r>
            <a:endParaRPr lang="en-GB" sz="2800" dirty="0">
              <a:solidFill>
                <a:srgbClr val="FF0000"/>
              </a:solidFill>
            </a:endParaRPr>
          </a:p>
        </p:txBody>
      </p:sp>
      <p:sp>
        <p:nvSpPr>
          <p:cNvPr id="9" name="TextBox 14">
            <a:extLst>
              <a:ext uri="{FF2B5EF4-FFF2-40B4-BE49-F238E27FC236}">
                <a16:creationId xmlns="" xmlns:a16="http://schemas.microsoft.com/office/drawing/2014/main" xmlns:lc="http://schemas.openxmlformats.org/drawingml/2006/lockedCanvas" id="{484055AA-5E62-491F-8F17-2E6E493ABBFA}"/>
              </a:ext>
            </a:extLst>
          </p:cNvPr>
          <p:cNvSpPr txBox="1"/>
          <p:nvPr/>
        </p:nvSpPr>
        <p:spPr>
          <a:xfrm>
            <a:off x="852095" y="2231286"/>
            <a:ext cx="1991713"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err="1" smtClean="0">
                <a:solidFill>
                  <a:srgbClr val="0070C0"/>
                </a:solidFill>
              </a:rPr>
              <a:t>Dewpoint</a:t>
            </a:r>
            <a:r>
              <a:rPr lang="en-GB" sz="2800" dirty="0" smtClean="0">
                <a:solidFill>
                  <a:srgbClr val="0070C0"/>
                </a:solidFill>
              </a:rPr>
              <a:t> temp</a:t>
            </a:r>
          </a:p>
        </p:txBody>
      </p:sp>
      <p:cxnSp>
        <p:nvCxnSpPr>
          <p:cNvPr id="10" name="Straight Arrow Connector 9">
            <a:extLst>
              <a:ext uri="{FF2B5EF4-FFF2-40B4-BE49-F238E27FC236}">
                <a16:creationId xmlns="" xmlns:a16="http://schemas.microsoft.com/office/drawing/2014/main" xmlns:lc="http://schemas.openxmlformats.org/drawingml/2006/lockedCanvas" id="{6721B801-84A2-4B8F-BA03-39A6E6572653}"/>
              </a:ext>
            </a:extLst>
          </p:cNvPr>
          <p:cNvCxnSpPr>
            <a:cxnSpLocks/>
          </p:cNvCxnSpPr>
          <p:nvPr/>
        </p:nvCxnSpPr>
        <p:spPr>
          <a:xfrm>
            <a:off x="2627285" y="2492896"/>
            <a:ext cx="1008611" cy="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6948264" y="2420888"/>
            <a:ext cx="93610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xmlns:lc="http://schemas.openxmlformats.org/drawingml/2006/lockedCanvas" id="{C979E974-B129-4DC6-8E56-B2BB3F7BC6A5}"/>
              </a:ext>
            </a:extLst>
          </p:cNvPr>
          <p:cNvSpPr txBox="1"/>
          <p:nvPr/>
        </p:nvSpPr>
        <p:spPr>
          <a:xfrm>
            <a:off x="7800706" y="1988840"/>
            <a:ext cx="116378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800" dirty="0" smtClean="0">
                <a:solidFill>
                  <a:srgbClr val="00B050"/>
                </a:solidFill>
              </a:rPr>
              <a:t>Wind info</a:t>
            </a:r>
            <a:endParaRPr lang="en-GB" sz="2800" dirty="0">
              <a:solidFill>
                <a:srgbClr val="00B050"/>
              </a:solidFill>
            </a:endParaRPr>
          </a:p>
        </p:txBody>
      </p:sp>
      <p:cxnSp>
        <p:nvCxnSpPr>
          <p:cNvPr id="13" name="Straight Arrow Connector 12"/>
          <p:cNvCxnSpPr/>
          <p:nvPr/>
        </p:nvCxnSpPr>
        <p:spPr>
          <a:xfrm flipV="1">
            <a:off x="7380312" y="3933056"/>
            <a:ext cx="6718" cy="1944216"/>
          </a:xfrm>
          <a:prstGeom prst="straightConnector1">
            <a:avLst/>
          </a:prstGeom>
          <a:ln w="254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84850" y="4653136"/>
            <a:ext cx="1335622" cy="523220"/>
          </a:xfrm>
          <a:prstGeom prst="rect">
            <a:avLst/>
          </a:prstGeom>
        </p:spPr>
        <p:txBody>
          <a:bodyPr wrap="none">
            <a:spAutoFit/>
          </a:bodyPr>
          <a:lstStyle/>
          <a:p>
            <a:r>
              <a:rPr lang="en-GB" sz="2800" dirty="0" smtClean="0">
                <a:solidFill>
                  <a:schemeClr val="accent6">
                    <a:lumMod val="60000"/>
                    <a:lumOff val="40000"/>
                  </a:schemeClr>
                </a:solidFill>
              </a:rPr>
              <a:t>Height</a:t>
            </a:r>
            <a:endParaRPr lang="en-GB" sz="2800" dirty="0">
              <a:solidFill>
                <a:schemeClr val="accent6">
                  <a:lumMod val="60000"/>
                  <a:lumOff val="40000"/>
                </a:schemeClr>
              </a:solidFill>
            </a:endParaRPr>
          </a:p>
        </p:txBody>
      </p:sp>
      <p:cxnSp>
        <p:nvCxnSpPr>
          <p:cNvPr id="19" name="Straight Arrow Connector 18"/>
          <p:cNvCxnSpPr/>
          <p:nvPr/>
        </p:nvCxnSpPr>
        <p:spPr>
          <a:xfrm>
            <a:off x="5148064" y="6597352"/>
            <a:ext cx="1224136" cy="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02337" y="6290156"/>
            <a:ext cx="1173719" cy="523220"/>
          </a:xfrm>
          <a:prstGeom prst="rect">
            <a:avLst/>
          </a:prstGeom>
        </p:spPr>
        <p:txBody>
          <a:bodyPr wrap="none">
            <a:spAutoFit/>
          </a:bodyPr>
          <a:lstStyle/>
          <a:p>
            <a:r>
              <a:rPr lang="en-GB" sz="2800" dirty="0" smtClean="0">
                <a:solidFill>
                  <a:schemeClr val="accent3"/>
                </a:solidFill>
              </a:rPr>
              <a:t>Temp</a:t>
            </a:r>
            <a:endParaRPr lang="en-GB" sz="2800" dirty="0">
              <a:solidFill>
                <a:schemeClr val="accent3"/>
              </a:solidFill>
            </a:endParaRPr>
          </a:p>
        </p:txBody>
      </p:sp>
      <p:cxnSp>
        <p:nvCxnSpPr>
          <p:cNvPr id="22" name="Straight Connector 21"/>
          <p:cNvCxnSpPr/>
          <p:nvPr/>
        </p:nvCxnSpPr>
        <p:spPr>
          <a:xfrm>
            <a:off x="3059832" y="6597352"/>
            <a:ext cx="75261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itle 2"/>
          <p:cNvSpPr>
            <a:spLocks noGrp="1"/>
          </p:cNvSpPr>
          <p:nvPr>
            <p:ph type="title"/>
          </p:nvPr>
        </p:nvSpPr>
        <p:spPr>
          <a:xfrm>
            <a:off x="457200" y="533400"/>
            <a:ext cx="8229600" cy="990600"/>
          </a:xfrm>
        </p:spPr>
        <p:txBody>
          <a:bodyPr>
            <a:normAutofit/>
          </a:bodyPr>
          <a:lstStyle/>
          <a:p>
            <a:r>
              <a:rPr lang="en-GB" dirty="0" err="1" smtClean="0"/>
              <a:t>Tephigram</a:t>
            </a:r>
            <a:r>
              <a:rPr lang="en-GB" dirty="0" smtClean="0"/>
              <a:t> from RASP</a:t>
            </a:r>
            <a:endParaRPr lang="en-GB" dirty="0"/>
          </a:p>
        </p:txBody>
      </p:sp>
    </p:spTree>
    <p:extLst>
      <p:ext uri="{BB962C8B-B14F-4D97-AF65-F5344CB8AC3E}">
        <p14:creationId xmlns:p14="http://schemas.microsoft.com/office/powerpoint/2010/main" val="4277124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76672"/>
            <a:ext cx="8229600" cy="990600"/>
          </a:xfrm>
        </p:spPr>
        <p:txBody>
          <a:bodyPr>
            <a:normAutofit/>
          </a:bodyPr>
          <a:lstStyle/>
          <a:p>
            <a:r>
              <a:rPr lang="en-GB" dirty="0" err="1" smtClean="0"/>
              <a:t>Tephigrams</a:t>
            </a:r>
            <a:r>
              <a:rPr lang="en-GB" dirty="0" smtClean="0"/>
              <a:t> – the data comes from?</a:t>
            </a:r>
            <a:endParaRPr lang="en-GB" dirty="0"/>
          </a:p>
        </p:txBody>
      </p:sp>
      <p:sp>
        <p:nvSpPr>
          <p:cNvPr id="2" name="Content Placeholder 1"/>
          <p:cNvSpPr>
            <a:spLocks noGrp="1"/>
          </p:cNvSpPr>
          <p:nvPr>
            <p:ph idx="1"/>
          </p:nvPr>
        </p:nvSpPr>
        <p:spPr>
          <a:xfrm>
            <a:off x="457200" y="1481328"/>
            <a:ext cx="8229600" cy="4900000"/>
          </a:xfrm>
        </p:spPr>
        <p:txBody>
          <a:bodyPr>
            <a:normAutofit/>
          </a:bodyPr>
          <a:lstStyle/>
          <a:p>
            <a:pPr marL="109728" indent="0">
              <a:buNone/>
            </a:pPr>
            <a:r>
              <a:rPr lang="en-GB" dirty="0" smtClean="0"/>
              <a:t>Air temperature, dew-point, and wind velocity “data” from;</a:t>
            </a:r>
          </a:p>
          <a:p>
            <a:pPr marL="109728" indent="0">
              <a:buNone/>
            </a:pPr>
            <a:endParaRPr lang="en-GB" dirty="0" smtClean="0"/>
          </a:p>
          <a:p>
            <a:pPr>
              <a:buFont typeface="Wingdings" panose="05000000000000000000" pitchFamily="2" charset="2"/>
              <a:buChar char="Ø"/>
            </a:pPr>
            <a:r>
              <a:rPr lang="en-GB" dirty="0" smtClean="0"/>
              <a:t> direct measurements using a radiosonde on a balloon (“</a:t>
            </a:r>
            <a:r>
              <a:rPr lang="en-GB" dirty="0"/>
              <a:t>sounding</a:t>
            </a:r>
            <a:r>
              <a:rPr lang="en-GB" dirty="0" smtClean="0"/>
              <a:t>”), or more frequently…</a:t>
            </a:r>
          </a:p>
          <a:p>
            <a:endParaRPr lang="en-GB" dirty="0" smtClean="0"/>
          </a:p>
          <a:p>
            <a:pPr>
              <a:buFont typeface="Wingdings" panose="05000000000000000000" pitchFamily="2" charset="2"/>
              <a:buChar char="Ø"/>
            </a:pPr>
            <a:r>
              <a:rPr lang="en-GB" dirty="0" smtClean="0"/>
              <a:t> output from computational weather forecasting models – </a:t>
            </a:r>
            <a:r>
              <a:rPr lang="en-GB" dirty="0" err="1" smtClean="0"/>
              <a:t>SkySight</a:t>
            </a:r>
            <a:r>
              <a:rPr lang="en-GB" dirty="0" smtClean="0"/>
              <a:t>, RASP, etc. and we can access this in the form of a </a:t>
            </a:r>
            <a:r>
              <a:rPr lang="en-GB" dirty="0" err="1" smtClean="0"/>
              <a:t>tephigram</a:t>
            </a:r>
            <a:r>
              <a:rPr lang="en-GB" dirty="0" smtClean="0"/>
              <a:t>.</a:t>
            </a:r>
          </a:p>
          <a:p>
            <a:endParaRPr lang="en-GB" dirty="0" smtClean="0"/>
          </a:p>
          <a:p>
            <a:endParaRPr lang="en-GB" dirty="0"/>
          </a:p>
        </p:txBody>
      </p:sp>
    </p:spTree>
    <p:extLst>
      <p:ext uri="{BB962C8B-B14F-4D97-AF65-F5344CB8AC3E}">
        <p14:creationId xmlns:p14="http://schemas.microsoft.com/office/powerpoint/2010/main" val="261720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smtClean="0"/>
              <a:t>Tephigrams</a:t>
            </a:r>
            <a:r>
              <a:rPr lang="en-GB" dirty="0" smtClean="0"/>
              <a:t> – real data!</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1370513"/>
            <a:ext cx="6120680" cy="522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5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real </a:t>
            </a:r>
            <a:r>
              <a:rPr lang="en-GB" dirty="0" err="1" smtClean="0"/>
              <a:t>tephigram</a:t>
            </a:r>
            <a:endParaRPr lang="en-GB" dirty="0"/>
          </a:p>
        </p:txBody>
      </p:sp>
      <p:pic>
        <p:nvPicPr>
          <p:cNvPr id="2050" name="Picture 2" descr="C:\Users\Phil\Desktop\Personal\Aviation\Gliding\Met\T-phi presentations and notes\TPhiSGC\03005_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844825"/>
            <a:ext cx="4798863" cy="47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0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18537</TotalTime>
  <Words>3607</Words>
  <Application>Microsoft Office PowerPoint</Application>
  <PresentationFormat>On-screen Show (4:3)</PresentationFormat>
  <Paragraphs>352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PowerPoint Presentation</vt:lpstr>
      <vt:lpstr>Tephigrams</vt:lpstr>
      <vt:lpstr>Tephigrams…..or???</vt:lpstr>
      <vt:lpstr>Tephigrams – where can I find them?</vt:lpstr>
      <vt:lpstr>Tephigrams – what do they do?</vt:lpstr>
      <vt:lpstr>Tephigram from RASP</vt:lpstr>
      <vt:lpstr>Tephigrams – the data comes from?</vt:lpstr>
      <vt:lpstr>Tephigrams – real data!</vt:lpstr>
      <vt:lpstr>Another real tephigram</vt:lpstr>
      <vt:lpstr>Tephigrams – simple observations</vt:lpstr>
      <vt:lpstr>Tephigrams – low cloud layer</vt:lpstr>
      <vt:lpstr>Tephigrams – freezing level?</vt:lpstr>
      <vt:lpstr>Tephigrams</vt:lpstr>
      <vt:lpstr>Tephigrams</vt:lpstr>
      <vt:lpstr>Tephigrams</vt:lpstr>
      <vt:lpstr>Tephigrams</vt:lpstr>
      <vt:lpstr>Tephigram from RASP</vt:lpstr>
      <vt:lpstr>Tephigrams – stability, what’s that?</vt:lpstr>
      <vt:lpstr>Tephigrams - stability</vt:lpstr>
      <vt:lpstr>Tephigrams - a good thermal day</vt:lpstr>
      <vt:lpstr>Tephigram – a good thermal day</vt:lpstr>
      <vt:lpstr>Any questions?</vt:lpstr>
      <vt:lpstr>Tephigrams - a good wave day</vt:lpstr>
      <vt:lpstr>Tephigrams – a good wave day</vt:lpstr>
      <vt:lpstr>Any questions???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You and Oudie</dc:title>
  <dc:creator>Phil</dc:creator>
  <cp:lastModifiedBy>Phil</cp:lastModifiedBy>
  <cp:revision>502</cp:revision>
  <cp:lastPrinted>2020-12-17T12:42:16Z</cp:lastPrinted>
  <dcterms:created xsi:type="dcterms:W3CDTF">2018-11-12T18:28:11Z</dcterms:created>
  <dcterms:modified xsi:type="dcterms:W3CDTF">2020-12-18T15:40:48Z</dcterms:modified>
</cp:coreProperties>
</file>