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422" r:id="rId2"/>
    <p:sldId id="283" r:id="rId3"/>
    <p:sldId id="416" r:id="rId4"/>
    <p:sldId id="415" r:id="rId5"/>
    <p:sldId id="269" r:id="rId6"/>
    <p:sldId id="414" r:id="rId7"/>
    <p:sldId id="421" r:id="rId8"/>
    <p:sldId id="417" r:id="rId9"/>
    <p:sldId id="420" r:id="rId10"/>
    <p:sldId id="385" r:id="rId11"/>
    <p:sldId id="424" r:id="rId12"/>
    <p:sldId id="265" r:id="rId13"/>
    <p:sldId id="392" r:id="rId14"/>
    <p:sldId id="384" r:id="rId15"/>
    <p:sldId id="389" r:id="rId16"/>
    <p:sldId id="256" r:id="rId17"/>
    <p:sldId id="429" r:id="rId18"/>
    <p:sldId id="386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tiago Cervantes" initials="SC" lastIdx="1" clrIdx="0">
    <p:extLst>
      <p:ext uri="{19B8F6BF-5375-455C-9EA6-DF929625EA0E}">
        <p15:presenceInfo xmlns:p15="http://schemas.microsoft.com/office/powerpoint/2012/main" userId="fd876be7a6f6e9a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63522" autoAdjust="0"/>
  </p:normalViewPr>
  <p:slideViewPr>
    <p:cSldViewPr snapToGrid="0">
      <p:cViewPr varScale="1">
        <p:scale>
          <a:sx n="43" d="100"/>
          <a:sy n="43" d="100"/>
        </p:scale>
        <p:origin x="39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5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9FFDD-0DB2-4ECD-8C63-8B715CFF9CA2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612F9-1B0B-4BCD-84A6-C3E056201B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394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0" dirty="0"/>
              <a:t>1.</a:t>
            </a:r>
            <a:r>
              <a:rPr lang="en-GB" sz="2800" b="1" dirty="0"/>
              <a:t> </a:t>
            </a:r>
            <a:r>
              <a:rPr lang="en-GB" sz="2800" b="0" dirty="0"/>
              <a:t>EXPLORING THE MOUNTAINS PART 2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11 05 2019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389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10. OUR PLAYGROUND</a:t>
            </a:r>
          </a:p>
          <a:p>
            <a:endParaRPr lang="en-GB" dirty="0"/>
          </a:p>
          <a:p>
            <a:r>
              <a:rPr lang="en-GB" dirty="0" err="1"/>
              <a:t>Easterton</a:t>
            </a:r>
            <a:r>
              <a:rPr lang="en-GB" dirty="0"/>
              <a:t> is off the top of the picture</a:t>
            </a:r>
          </a:p>
          <a:p>
            <a:r>
              <a:rPr lang="en-GB" dirty="0"/>
              <a:t>Review of the various advantages/disadvantages of each site as a </a:t>
            </a:r>
            <a:r>
              <a:rPr lang="en-GB" dirty="0" err="1"/>
              <a:t>thermalling</a:t>
            </a:r>
            <a:r>
              <a:rPr lang="en-GB" dirty="0"/>
              <a:t> site</a:t>
            </a:r>
          </a:p>
          <a:p>
            <a:r>
              <a:rPr lang="en-GB" dirty="0"/>
              <a:t>Discuss plateau areas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19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11. USING FIELDS &amp; THREMALS AS “STEPPING STONES”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What are the factors affecting decision making?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biggest is stress level.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closer to the ground does the stress level go up?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Concentration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Concentrate on what’s important ( but don’t lose situational awareness- “overfocusing”)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One cannot concentrate fully 100% of all the time – comes back to managing workload.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“Crux” moments in the flight.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BRING IN JOHN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765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12. EARLY EXPLORATION ENTRY POINTS</a:t>
            </a:r>
          </a:p>
          <a:p>
            <a:endParaRPr lang="en-GB" b="1" dirty="0"/>
          </a:p>
          <a:p>
            <a:r>
              <a:rPr lang="en-GB" b="1" dirty="0"/>
              <a:t>Starting out: </a:t>
            </a:r>
          </a:p>
          <a:p>
            <a:r>
              <a:rPr lang="en-GB" dirty="0"/>
              <a:t>Early thermal cross country is done in the flatlands and gaining experience down south</a:t>
            </a:r>
          </a:p>
          <a:p>
            <a:endParaRPr lang="en-GB" dirty="0"/>
          </a:p>
          <a:p>
            <a:r>
              <a:rPr lang="en-GB" b="1" dirty="0"/>
              <a:t>Entry into the mountains</a:t>
            </a:r>
            <a:r>
              <a:rPr lang="en-GB" dirty="0"/>
              <a:t>.</a:t>
            </a:r>
          </a:p>
          <a:p>
            <a:r>
              <a:rPr lang="en-GB" dirty="0"/>
              <a:t>When starting out on mountain flying why not just follow the lift rather than setting a task?</a:t>
            </a:r>
          </a:p>
          <a:p>
            <a:r>
              <a:rPr lang="en-GB" dirty="0"/>
              <a:t>Instead of picking waypoints as your goal, set landing areas and go and have a look a the </a:t>
            </a:r>
          </a:p>
          <a:p>
            <a:r>
              <a:rPr lang="en-GB" dirty="0"/>
              <a:t>Azimuth: Being able to see into the next valley?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81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13. THERMAL ROUTES INTO THE MOUNTAINS</a:t>
            </a:r>
          </a:p>
          <a:p>
            <a:endParaRPr lang="en-GB" dirty="0"/>
          </a:p>
          <a:p>
            <a:r>
              <a:rPr lang="en-GB" dirty="0" err="1"/>
              <a:t>Portmoak’s</a:t>
            </a:r>
            <a:r>
              <a:rPr lang="en-GB" dirty="0"/>
              <a:t> most likely entry routes into the mountains</a:t>
            </a:r>
          </a:p>
          <a:p>
            <a:r>
              <a:rPr lang="en-GB" dirty="0"/>
              <a:t>Use of “bridges”</a:t>
            </a:r>
          </a:p>
          <a:p>
            <a:r>
              <a:rPr lang="en-GB" dirty="0"/>
              <a:t>Use of the </a:t>
            </a:r>
            <a:r>
              <a:rPr lang="en-GB" dirty="0" err="1"/>
              <a:t>Ochills</a:t>
            </a:r>
            <a:r>
              <a:rPr lang="en-GB" dirty="0"/>
              <a:t> as a training tool for both ridge &amp; thermal.</a:t>
            </a:r>
          </a:p>
          <a:p>
            <a:r>
              <a:rPr lang="en-GB" dirty="0"/>
              <a:t>Does Condor help in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015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14. PLATEAU / LOW RELIEF AREAS</a:t>
            </a:r>
          </a:p>
          <a:p>
            <a:endParaRPr lang="en-GB" dirty="0"/>
          </a:p>
          <a:p>
            <a:r>
              <a:rPr lang="en-GB" dirty="0"/>
              <a:t>Plateau areas/low relief mountain areas.</a:t>
            </a:r>
          </a:p>
          <a:p>
            <a:r>
              <a:rPr lang="en-GB" dirty="0"/>
              <a:t>The ability to glide out or work around</a:t>
            </a:r>
          </a:p>
          <a:p>
            <a:r>
              <a:rPr lang="en-GB" dirty="0"/>
              <a:t>Discuss and move to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301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15. AREA 1</a:t>
            </a:r>
          </a:p>
          <a:p>
            <a:endParaRPr lang="en-GB" dirty="0"/>
          </a:p>
          <a:p>
            <a:r>
              <a:rPr lang="en-GB" dirty="0"/>
              <a:t>BRING IN KATE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592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17. WHATS IN THE LEFT VALLEY? </a:t>
            </a:r>
          </a:p>
          <a:p>
            <a:endParaRPr lang="en-GB" dirty="0"/>
          </a:p>
          <a:p>
            <a:r>
              <a:rPr lang="en-GB" dirty="0"/>
              <a:t>Confidence: PCS-DAM-LOQ-PCS</a:t>
            </a:r>
          </a:p>
          <a:p>
            <a:r>
              <a:rPr lang="en-GB" dirty="0"/>
              <a:t>I think this is approaching </a:t>
            </a:r>
            <a:r>
              <a:rPr lang="en-GB" dirty="0" err="1"/>
              <a:t>Dalmally</a:t>
            </a:r>
            <a:endParaRPr lang="en-GB" dirty="0"/>
          </a:p>
          <a:p>
            <a:r>
              <a:rPr lang="en-GB" dirty="0"/>
              <a:t>01/05/2015 330km @ 84.1kph/84.9kph HC</a:t>
            </a:r>
          </a:p>
          <a:p>
            <a:r>
              <a:rPr lang="en-GB" dirty="0"/>
              <a:t>6825’ highest cloud base: most of the time at 5500’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214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312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Discussion of Area 2 as it is the easiest entry route into the mountains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432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 BECOMING A GOOD PILOT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Developing good habits: </a:t>
            </a:r>
            <a:r>
              <a:rPr lang="en-GB" baseline="0" dirty="0"/>
              <a:t>Managing yourself: Getting the right information: : Improving/maintaining  manual flying skills:    Correct order of priority? </a:t>
            </a:r>
          </a:p>
          <a:p>
            <a:endParaRPr lang="en-GB" baseline="0" dirty="0"/>
          </a:p>
          <a:p>
            <a:r>
              <a:rPr lang="en-GB" b="1" baseline="0" dirty="0"/>
              <a:t>Situational awareness</a:t>
            </a:r>
            <a:r>
              <a:rPr lang="en-GB" baseline="0" dirty="0"/>
              <a:t>:  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-”the perception of environmental elements and events with respect to time or space, the comprehension of their meaning, and the projection of their future status” – WHATS </a:t>
            </a: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ACTUALLY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GOING ON - WHAT WE </a:t>
            </a: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THINK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IS GOING ON-  WHAT WE </a:t>
            </a: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THINK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IS GOING TO HAPPEN</a:t>
            </a:r>
          </a:p>
          <a:p>
            <a:endParaRPr lang="en-GB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All three depend on our perceptions.</a:t>
            </a:r>
          </a:p>
          <a:p>
            <a:endParaRPr lang="en-GB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Planning</a:t>
            </a:r>
          </a:p>
          <a:p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When does long term planning start? When does short term planning start?  The three in trays: What can I do now?- What can I do next? – Discard the rest.</a:t>
            </a:r>
          </a:p>
          <a:p>
            <a:endParaRPr lang="en-GB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GB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B1F3B-8C8E-4178-B229-921551F81F20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="0" baseline="0" dirty="0"/>
              <a:t>3. CREATING THE MINDSET.</a:t>
            </a:r>
          </a:p>
          <a:p>
            <a:endParaRPr lang="en-GB" b="0" baseline="0" dirty="0"/>
          </a:p>
          <a:p>
            <a:r>
              <a:rPr lang="en-GB" b="0" baseline="0" dirty="0"/>
              <a:t>We discussed this briefly last week</a:t>
            </a:r>
          </a:p>
          <a:p>
            <a:endParaRPr lang="en-GB" b="0" baseline="0" dirty="0"/>
          </a:p>
          <a:p>
            <a:r>
              <a:rPr lang="en-GB" b="1" baseline="0" dirty="0"/>
              <a:t>Creating the right mindset:</a:t>
            </a:r>
          </a:p>
          <a:p>
            <a:endParaRPr lang="en-GB" b="1" baseline="0" dirty="0"/>
          </a:p>
          <a:p>
            <a:r>
              <a:rPr lang="en-GB" baseline="0" dirty="0"/>
              <a:t>Be part of a peer group </a:t>
            </a:r>
          </a:p>
          <a:p>
            <a:r>
              <a:rPr lang="en-GB" baseline="0" dirty="0"/>
              <a:t>Examples: Early morning/JFDI group and email chatter</a:t>
            </a:r>
          </a:p>
          <a:p>
            <a:r>
              <a:rPr lang="en-GB" baseline="0" dirty="0"/>
              <a:t>In this example it  is still an overview and long term plan. The final planning decisions are left until the night before/morning.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B1F3B-8C8E-4178-B229-921551F81F20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0" baseline="0" dirty="0"/>
              <a:t>4. IS THIS A RESULT OF LACK OF PLANNING?</a:t>
            </a:r>
          </a:p>
          <a:p>
            <a:endParaRPr lang="en-GB" b="0" baseline="0" dirty="0"/>
          </a:p>
          <a:p>
            <a:r>
              <a:rPr lang="en-GB" b="1" baseline="0" dirty="0"/>
              <a:t>Its one of the factor leading to:</a:t>
            </a:r>
          </a:p>
          <a:p>
            <a:r>
              <a:rPr lang="en-GB" b="1" baseline="0" dirty="0"/>
              <a:t>Overloading</a:t>
            </a:r>
            <a:r>
              <a:rPr lang="en-GB" baseline="0" dirty="0"/>
              <a:t> </a:t>
            </a:r>
          </a:p>
          <a:p>
            <a:r>
              <a:rPr lang="en-GB" baseline="0" dirty="0"/>
              <a:t>The effects of stress of situational awareness:</a:t>
            </a:r>
          </a:p>
          <a:p>
            <a:r>
              <a:rPr lang="en-GB" baseline="0" dirty="0"/>
              <a:t>Ways of reducing stress:  Planning: Reducing workload: Getting emotionally prepared (the right mindset)</a:t>
            </a:r>
          </a:p>
          <a:p>
            <a:endParaRPr lang="en-GB" baseline="0" dirty="0"/>
          </a:p>
          <a:p>
            <a:r>
              <a:rPr lang="en-GB" b="1" baseline="0" dirty="0"/>
              <a:t>Improving Confidence</a:t>
            </a:r>
          </a:p>
          <a:p>
            <a:r>
              <a:rPr lang="en-GB" b="0" baseline="0" dirty="0"/>
              <a:t>Setting realistic goals: Preparation, planning and taking the “baby steps”  </a:t>
            </a:r>
          </a:p>
          <a:p>
            <a:r>
              <a:rPr lang="en-GB" b="1" baseline="0" dirty="0"/>
              <a:t> </a:t>
            </a:r>
          </a:p>
          <a:p>
            <a:r>
              <a:rPr lang="en-GB" b="1" baseline="0" dirty="0"/>
              <a:t>Addressing ones fears</a:t>
            </a:r>
          </a:p>
          <a:p>
            <a:r>
              <a:rPr lang="en-GB" baseline="0" dirty="0"/>
              <a:t>My main fears:</a:t>
            </a:r>
          </a:p>
          <a:p>
            <a:pPr marL="228600" indent="-228600">
              <a:buAutoNum type="arabicPeriod"/>
            </a:pPr>
            <a:r>
              <a:rPr lang="en-GB" baseline="0" dirty="0"/>
              <a:t>Becoming overloaded (due to advancing years): Example: starting the turbo; </a:t>
            </a:r>
          </a:p>
          <a:p>
            <a:pPr marL="0" indent="0">
              <a:buNone/>
            </a:pPr>
            <a:r>
              <a:rPr lang="en-GB" baseline="0" dirty="0"/>
              <a:t>      Short term plan: 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three in trays: What can I do now?- What can I do next? – Discard the rest</a:t>
            </a:r>
          </a:p>
          <a:p>
            <a:pPr marL="0" indent="0">
              <a:buNone/>
            </a:pPr>
            <a:r>
              <a:rPr lang="en-GB" b="0" i="0" baseline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  That’s why having an escape option is so important.</a:t>
            </a:r>
          </a:p>
          <a:p>
            <a:pPr marL="0" indent="0">
              <a:buNone/>
            </a:pPr>
            <a:r>
              <a:rPr lang="en-GB" b="0" i="0" baseline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endParaRPr lang="en-GB" baseline="0" dirty="0"/>
          </a:p>
          <a:p>
            <a:pPr marL="228600" indent="-228600">
              <a:buAutoNum type="arabicPeriod" startAt="2"/>
            </a:pPr>
            <a:r>
              <a:rPr lang="en-GB" baseline="0" dirty="0"/>
              <a:t>Being able to reach a field. That determine the conditions that I will fly in and the task I set.</a:t>
            </a:r>
          </a:p>
          <a:p>
            <a:pPr marL="0" indent="0">
              <a:buNone/>
            </a:pPr>
            <a:r>
              <a:rPr lang="en-GB" baseline="0" dirty="0"/>
              <a:t>      </a:t>
            </a:r>
          </a:p>
          <a:p>
            <a:r>
              <a:rPr lang="en-GB" baseline="0" dirty="0"/>
              <a:t>3.   Some people may fear disapproval if using a a club glider and landing out on a cross country.</a:t>
            </a:r>
          </a:p>
          <a:p>
            <a:r>
              <a:rPr lang="en-GB" baseline="0" dirty="0"/>
              <a:t>   What’s your fears?</a:t>
            </a:r>
            <a:endParaRPr lang="en-GB" sz="120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4EB6-65CC-41DD-8DAC-4A522D578A3B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5. PREPARING FOR FIELD LANDINGS</a:t>
            </a:r>
          </a:p>
          <a:p>
            <a:endParaRPr lang="en-GB" dirty="0"/>
          </a:p>
          <a:p>
            <a:r>
              <a:rPr lang="en-GB" dirty="0"/>
              <a:t>27 04 16 Glen Lyon</a:t>
            </a:r>
          </a:p>
          <a:p>
            <a:endParaRPr lang="en-GB" dirty="0"/>
          </a:p>
          <a:p>
            <a:r>
              <a:rPr lang="en-GB" dirty="0"/>
              <a:t>BRING KATE IN HERE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679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SOUTH FIELD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Compare the south field to the fields surrounding the airfield.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club could ask a farmers permission to land in their field,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e.g. </a:t>
            </a:r>
            <a:r>
              <a:rPr lang="en-GB" dirty="0" err="1"/>
              <a:t>Turfit</a:t>
            </a:r>
            <a:r>
              <a:rPr lang="en-GB" dirty="0"/>
              <a:t>, George </a:t>
            </a:r>
            <a:r>
              <a:rPr lang="en-GB" dirty="0" err="1"/>
              <a:t>Turnball</a:t>
            </a:r>
            <a:r>
              <a:rPr lang="en-GB" dirty="0"/>
              <a:t>………..Great access, you may well  have to derig the glider anyway.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Assess the wind conditions for each wind direction &amp; consider “escape” options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Ensure that others are aware of your intentions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4F19D-0BAE-436F-A3D7-B37AC6E0C1E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912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8. NORTH FIELD (1)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745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7. BACK STRIP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671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9. NORTH FIELD (2)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612F9-1B0B-4BCD-84A6-C3E056201BF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454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196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568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160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354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03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21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70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79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364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309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B3B2-849A-4DD1-9898-97C55048DB7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8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BB3B2-849A-4DD1-9898-97C55048DB71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66689-7083-43F2-9B88-AB1181FCD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06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D8FFBC-50CE-4047-97D3-E39562B5D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22F5EF-A20F-4BA5-85D0-E4617991CCCA}"/>
              </a:ext>
            </a:extLst>
          </p:cNvPr>
          <p:cNvSpPr txBox="1"/>
          <p:nvPr/>
        </p:nvSpPr>
        <p:spPr>
          <a:xfrm>
            <a:off x="0" y="37888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  </a:t>
            </a:r>
          </a:p>
          <a:p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Last session we discussed -</a:t>
            </a:r>
          </a:p>
          <a:p>
            <a:pPr lvl="2"/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: Why do it </a:t>
            </a:r>
          </a:p>
          <a:p>
            <a:pPr lvl="2"/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: The required tools</a:t>
            </a:r>
          </a:p>
          <a:p>
            <a:pPr lvl="2"/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: An introduction to the right mindset</a:t>
            </a:r>
          </a:p>
          <a:p>
            <a:pPr lvl="2"/>
            <a:endParaRPr lang="en-GB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lvl="2"/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		:An example mountain soaring flight</a:t>
            </a:r>
          </a:p>
          <a:p>
            <a:pPr lvl="2"/>
            <a:endParaRPr lang="en-GB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lvl="2"/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 	: Setting (personal) boundaries</a:t>
            </a:r>
          </a:p>
          <a:p>
            <a:pPr lvl="2"/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: The field landings database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2C8035-2B78-44BD-8E49-CF959B340743}"/>
              </a:ext>
            </a:extLst>
          </p:cNvPr>
          <p:cNvSpPr txBox="1"/>
          <p:nvPr/>
        </p:nvSpPr>
        <p:spPr>
          <a:xfrm>
            <a:off x="0" y="5047443"/>
            <a:ext cx="9144000" cy="124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/>
              <a:t> </a:t>
            </a:r>
            <a:r>
              <a:rPr lang="en-GB" sz="3200" b="1" u="sng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</a:t>
            </a:r>
            <a:r>
              <a:rPr lang="en-GB" sz="3200" b="1" u="sng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most Important rule</a:t>
            </a:r>
          </a:p>
          <a:p>
            <a:pPr algn="ctr">
              <a:lnSpc>
                <a:spcPct val="150000"/>
              </a:lnSpc>
            </a:pPr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ALWAYS be within safe gliding distance of a field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5B5446-246A-42DB-B6CF-C2B943974E89}"/>
              </a:ext>
            </a:extLst>
          </p:cNvPr>
          <p:cNvSpPr/>
          <p:nvPr/>
        </p:nvSpPr>
        <p:spPr>
          <a:xfrm>
            <a:off x="-6620" y="2967335"/>
            <a:ext cx="9157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Exploring the Mountains-Part 2</a:t>
            </a:r>
          </a:p>
        </p:txBody>
      </p:sp>
    </p:spTree>
    <p:extLst>
      <p:ext uri="{BB962C8B-B14F-4D97-AF65-F5344CB8AC3E}">
        <p14:creationId xmlns:p14="http://schemas.microsoft.com/office/powerpoint/2010/main" val="245869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8" grpId="0"/>
      <p:bldP spid="8" grpId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32BECA-47C6-45EB-9AD0-5B677D8A9F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9"/>
          <a:stretch/>
        </p:blipFill>
        <p:spPr>
          <a:xfrm>
            <a:off x="-78376" y="0"/>
            <a:ext cx="9300752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A7EC0A-7CDA-4B99-8470-88E6C2337952}"/>
              </a:ext>
            </a:extLst>
          </p:cNvPr>
          <p:cNvSpPr/>
          <p:nvPr/>
        </p:nvSpPr>
        <p:spPr>
          <a:xfrm>
            <a:off x="2157140" y="81895"/>
            <a:ext cx="4829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Our Playground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D4684-FB66-4D2B-A739-1BBB619B7C46}"/>
              </a:ext>
            </a:extLst>
          </p:cNvPr>
          <p:cNvSpPr txBox="1"/>
          <p:nvPr/>
        </p:nvSpPr>
        <p:spPr>
          <a:xfrm>
            <a:off x="6321287" y="5679220"/>
            <a:ext cx="6655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PMK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81BD1-44FD-4AFB-A6BF-460266F66541}"/>
              </a:ext>
            </a:extLst>
          </p:cNvPr>
          <p:cNvSpPr txBox="1"/>
          <p:nvPr/>
        </p:nvSpPr>
        <p:spPr>
          <a:xfrm>
            <a:off x="7136294" y="2014993"/>
            <a:ext cx="6655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ABO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78F7E6-F2CB-49A1-92A6-2C1B6A410775}"/>
              </a:ext>
            </a:extLst>
          </p:cNvPr>
          <p:cNvSpPr txBox="1"/>
          <p:nvPr/>
        </p:nvSpPr>
        <p:spPr>
          <a:xfrm>
            <a:off x="4717771" y="1677065"/>
            <a:ext cx="6655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FES</a:t>
            </a:r>
          </a:p>
        </p:txBody>
      </p:sp>
    </p:spTree>
    <p:extLst>
      <p:ext uri="{BB962C8B-B14F-4D97-AF65-F5344CB8AC3E}">
        <p14:creationId xmlns:p14="http://schemas.microsoft.com/office/powerpoint/2010/main" val="574701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epping Stones Over Water With Sky by Peter Cade">
            <a:extLst>
              <a:ext uri="{FF2B5EF4-FFF2-40B4-BE49-F238E27FC236}">
                <a16:creationId xmlns:a16="http://schemas.microsoft.com/office/drawing/2014/main" id="{A52D908C-0D08-413F-B39D-D9F7B3590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r="-1"/>
          <a:stretch/>
        </p:blipFill>
        <p:spPr bwMode="auto">
          <a:xfrm>
            <a:off x="2908" y="-69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9A7BA3-86E2-460F-9BBF-3D4C8347763D}"/>
              </a:ext>
            </a:extLst>
          </p:cNvPr>
          <p:cNvSpPr/>
          <p:nvPr/>
        </p:nvSpPr>
        <p:spPr>
          <a:xfrm>
            <a:off x="13717" y="182880"/>
            <a:ext cx="91165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Using fields &amp; thermals as “</a:t>
            </a:r>
            <a:r>
              <a:rPr lang="en-US" sz="36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Stepping Stones” </a:t>
            </a:r>
            <a:endParaRPr lang="en-US" sz="36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D52E3F-F877-4029-B08E-327842451014}"/>
              </a:ext>
            </a:extLst>
          </p:cNvPr>
          <p:cNvSpPr txBox="1"/>
          <p:nvPr/>
        </p:nvSpPr>
        <p:spPr>
          <a:xfrm>
            <a:off x="3773978" y="5690063"/>
            <a:ext cx="12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Thermal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080AD8-42AF-4F8F-B1DA-73F32B1D9601}"/>
              </a:ext>
            </a:extLst>
          </p:cNvPr>
          <p:cNvSpPr txBox="1"/>
          <p:nvPr/>
        </p:nvSpPr>
        <p:spPr>
          <a:xfrm>
            <a:off x="5339533" y="4163302"/>
            <a:ext cx="12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Thermal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021404-8BC9-49DC-800C-2D11C837F079}"/>
              </a:ext>
            </a:extLst>
          </p:cNvPr>
          <p:cNvSpPr txBox="1"/>
          <p:nvPr/>
        </p:nvSpPr>
        <p:spPr>
          <a:xfrm>
            <a:off x="2662851" y="4479183"/>
            <a:ext cx="12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/>
              <a:t>Field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DA788-F78F-4B0C-A12D-26FDA9EF8ADF}"/>
              </a:ext>
            </a:extLst>
          </p:cNvPr>
          <p:cNvSpPr txBox="1"/>
          <p:nvPr/>
        </p:nvSpPr>
        <p:spPr>
          <a:xfrm>
            <a:off x="4361404" y="3650685"/>
            <a:ext cx="12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/>
              <a:t>Field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6D430-3AA5-480C-A54B-2B17DF3B54EB}"/>
              </a:ext>
            </a:extLst>
          </p:cNvPr>
          <p:cNvSpPr txBox="1"/>
          <p:nvPr/>
        </p:nvSpPr>
        <p:spPr>
          <a:xfrm>
            <a:off x="6555959" y="3650685"/>
            <a:ext cx="2804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Thermals </a:t>
            </a:r>
          </a:p>
          <a:p>
            <a:r>
              <a:rPr lang="en-GB" sz="2400" b="1" dirty="0"/>
              <a:t>            ad infinitum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60B855-4AC2-445F-B520-9DAC016DE928}"/>
              </a:ext>
            </a:extLst>
          </p:cNvPr>
          <p:cNvSpPr/>
          <p:nvPr/>
        </p:nvSpPr>
        <p:spPr>
          <a:xfrm>
            <a:off x="0" y="1038809"/>
            <a:ext cx="9144000" cy="6124754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										      “Decision factors” % </a:t>
            </a:r>
          </a:p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Height AGL			   Distance (1:40 G/A)	     Soaring /landing” 5000’/4000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’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</a:rPr>
              <a:t>useable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</a:rPr>
              <a:t>	      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26.7nm/49.4km			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90%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/10%</a:t>
            </a:r>
          </a:p>
          <a:p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4000’/3000’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</a:rPr>
              <a:t>useable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</a:rPr>
              <a:t>		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20nm/37.0km				67%/33%</a:t>
            </a:r>
          </a:p>
          <a:p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3000’/2000’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</a:rPr>
              <a:t>useable		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13.3nm/24.7km			50%/50%</a:t>
            </a:r>
          </a:p>
          <a:p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2000’/1000’ 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</a:rPr>
              <a:t>useable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</a:rPr>
              <a:t>		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6.7nm/12.3km				33%/67%</a:t>
            </a:r>
          </a:p>
          <a:p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1000’AGL					Circuit planning		  	10%/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90%</a:t>
            </a:r>
          </a:p>
          <a:p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F127C-CE7D-4604-8D0A-494550CF3514}"/>
              </a:ext>
            </a:extLst>
          </p:cNvPr>
          <p:cNvSpPr txBox="1"/>
          <p:nvPr/>
        </p:nvSpPr>
        <p:spPr>
          <a:xfrm>
            <a:off x="0" y="16627"/>
            <a:ext cx="9144000" cy="954107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Soaring height bands (AGL) for x/country</a:t>
            </a:r>
          </a:p>
          <a:p>
            <a:pPr algn="ctr"/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(assuming 1000’ for the  field landing) </a:t>
            </a:r>
          </a:p>
        </p:txBody>
      </p:sp>
    </p:spTree>
    <p:extLst>
      <p:ext uri="{BB962C8B-B14F-4D97-AF65-F5344CB8AC3E}">
        <p14:creationId xmlns:p14="http://schemas.microsoft.com/office/powerpoint/2010/main" val="392136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1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6" grpId="0"/>
      <p:bldP spid="6" grpId="1"/>
      <p:bldP spid="8" grpId="0"/>
      <p:bldP spid="8" grpId="1"/>
      <p:bldP spid="10" grpId="1"/>
      <p:bldP spid="10" grpId="2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AA02B-7204-4C43-8C71-312A1B761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9"/>
          <a:stretch/>
        </p:blipFill>
        <p:spPr>
          <a:xfrm>
            <a:off x="-138464" y="0"/>
            <a:ext cx="9300752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3DEBB838-474A-4511-8085-199C978D3CD5}"/>
              </a:ext>
            </a:extLst>
          </p:cNvPr>
          <p:cNvSpPr/>
          <p:nvPr/>
        </p:nvSpPr>
        <p:spPr>
          <a:xfrm rot="10800000" flipV="1">
            <a:off x="2663687" y="2676939"/>
            <a:ext cx="6480312" cy="4181061"/>
          </a:xfrm>
          <a:prstGeom prst="rtTriangl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B2DE9A-E80D-4842-A094-F7199FF78BA3}"/>
              </a:ext>
            </a:extLst>
          </p:cNvPr>
          <p:cNvSpPr/>
          <p:nvPr/>
        </p:nvSpPr>
        <p:spPr>
          <a:xfrm rot="19415726">
            <a:off x="5083564" y="3390826"/>
            <a:ext cx="437322" cy="1611174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A8874B-83EB-4290-8F88-BB99E28AE0B8}"/>
              </a:ext>
            </a:extLst>
          </p:cNvPr>
          <p:cNvSpPr/>
          <p:nvPr/>
        </p:nvSpPr>
        <p:spPr>
          <a:xfrm rot="15635805">
            <a:off x="4467258" y="3757376"/>
            <a:ext cx="203982" cy="1073274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F11BDC-0E2F-4DF5-9D85-E54AABC6CC52}"/>
              </a:ext>
            </a:extLst>
          </p:cNvPr>
          <p:cNvSpPr/>
          <p:nvPr/>
        </p:nvSpPr>
        <p:spPr>
          <a:xfrm rot="15554369">
            <a:off x="6477184" y="1768657"/>
            <a:ext cx="211130" cy="131541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DD641B-79A6-459B-B45A-DDC7DB628F14}"/>
              </a:ext>
            </a:extLst>
          </p:cNvPr>
          <p:cNvSpPr/>
          <p:nvPr/>
        </p:nvSpPr>
        <p:spPr>
          <a:xfrm>
            <a:off x="7209183" y="0"/>
            <a:ext cx="1934816" cy="2478157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EC0E24-7BEC-40F2-ADE4-99B774F17CA2}"/>
              </a:ext>
            </a:extLst>
          </p:cNvPr>
          <p:cNvSpPr/>
          <p:nvPr/>
        </p:nvSpPr>
        <p:spPr>
          <a:xfrm rot="13559287">
            <a:off x="5361522" y="-680188"/>
            <a:ext cx="266381" cy="393291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A265CB-D656-44A7-95D2-84D46FEB2B71}"/>
              </a:ext>
            </a:extLst>
          </p:cNvPr>
          <p:cNvSpPr/>
          <p:nvPr/>
        </p:nvSpPr>
        <p:spPr>
          <a:xfrm rot="19415726" flipH="1">
            <a:off x="6932917" y="3113336"/>
            <a:ext cx="190363" cy="868401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89DC5-F092-415E-A385-9D9074A4FEA4}"/>
              </a:ext>
            </a:extLst>
          </p:cNvPr>
          <p:cNvSpPr/>
          <p:nvPr/>
        </p:nvSpPr>
        <p:spPr>
          <a:xfrm>
            <a:off x="-75993" y="-100985"/>
            <a:ext cx="53945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Early exploration: </a:t>
            </a:r>
          </a:p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Entry points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3BE25-EB6C-4A20-B591-929262999A5B}"/>
              </a:ext>
            </a:extLst>
          </p:cNvPr>
          <p:cNvSpPr txBox="1"/>
          <p:nvPr/>
        </p:nvSpPr>
        <p:spPr>
          <a:xfrm>
            <a:off x="5872985" y="5434150"/>
            <a:ext cx="3271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 field availability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E9FD7E-BC1A-4E29-9F4F-A1F5C9827051}"/>
              </a:ext>
            </a:extLst>
          </p:cNvPr>
          <p:cNvSpPr/>
          <p:nvPr/>
        </p:nvSpPr>
        <p:spPr>
          <a:xfrm rot="16200000">
            <a:off x="4605078" y="4964263"/>
            <a:ext cx="264391" cy="80838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716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D5693-983E-4E25-9525-782590E14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15" r="9442"/>
          <a:stretch/>
        </p:blipFill>
        <p:spPr>
          <a:xfrm>
            <a:off x="0" y="-1"/>
            <a:ext cx="9171734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B0CC29-3367-4730-843B-7F9DDC8D0952}"/>
              </a:ext>
            </a:extLst>
          </p:cNvPr>
          <p:cNvSpPr/>
          <p:nvPr/>
        </p:nvSpPr>
        <p:spPr>
          <a:xfrm>
            <a:off x="280478" y="42520"/>
            <a:ext cx="83423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Thermal routes into the mountains</a:t>
            </a:r>
            <a:endParaRPr lang="en-GB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7290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AA02B-7204-4C43-8C71-312A1B761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9"/>
          <a:stretch/>
        </p:blipFill>
        <p:spPr>
          <a:xfrm>
            <a:off x="-138464" y="0"/>
            <a:ext cx="930075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484C528-5CCE-4421-9FA5-0D54D55D87CF}"/>
              </a:ext>
            </a:extLst>
          </p:cNvPr>
          <p:cNvSpPr/>
          <p:nvPr/>
        </p:nvSpPr>
        <p:spPr>
          <a:xfrm>
            <a:off x="3608924" y="3567477"/>
            <a:ext cx="596348" cy="461665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0157FB-E2AE-40FA-B967-7C9ABE9CEBD4}"/>
              </a:ext>
            </a:extLst>
          </p:cNvPr>
          <p:cNvSpPr/>
          <p:nvPr/>
        </p:nvSpPr>
        <p:spPr>
          <a:xfrm>
            <a:off x="5877337" y="2789585"/>
            <a:ext cx="596348" cy="461665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0DA073-ED22-4FC7-B9CB-E20821A4069D}"/>
              </a:ext>
            </a:extLst>
          </p:cNvPr>
          <p:cNvSpPr/>
          <p:nvPr/>
        </p:nvSpPr>
        <p:spPr>
          <a:xfrm>
            <a:off x="2766216" y="5193275"/>
            <a:ext cx="596348" cy="461665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4BAFA0-07C9-4B90-8D8A-563FC3377B2F}"/>
              </a:ext>
            </a:extLst>
          </p:cNvPr>
          <p:cNvSpPr/>
          <p:nvPr/>
        </p:nvSpPr>
        <p:spPr>
          <a:xfrm>
            <a:off x="5952015" y="1590307"/>
            <a:ext cx="596348" cy="461665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6ECD1F-05A5-4962-9F2F-13475589AEA4}"/>
              </a:ext>
            </a:extLst>
          </p:cNvPr>
          <p:cNvSpPr/>
          <p:nvPr/>
        </p:nvSpPr>
        <p:spPr>
          <a:xfrm>
            <a:off x="3861324" y="1445472"/>
            <a:ext cx="596348" cy="461665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723370-8430-489F-B54B-563E7C03F88A}"/>
              </a:ext>
            </a:extLst>
          </p:cNvPr>
          <p:cNvSpPr/>
          <p:nvPr/>
        </p:nvSpPr>
        <p:spPr>
          <a:xfrm>
            <a:off x="1320280" y="1366190"/>
            <a:ext cx="596348" cy="461665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F0445A-BC81-4567-B7B0-C40E89E9F489}"/>
              </a:ext>
            </a:extLst>
          </p:cNvPr>
          <p:cNvSpPr/>
          <p:nvPr/>
        </p:nvSpPr>
        <p:spPr>
          <a:xfrm>
            <a:off x="904139" y="81895"/>
            <a:ext cx="7335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Plateau/Low relief areas </a:t>
            </a:r>
          </a:p>
        </p:txBody>
      </p:sp>
    </p:spTree>
    <p:extLst>
      <p:ext uri="{BB962C8B-B14F-4D97-AF65-F5344CB8AC3E}">
        <p14:creationId xmlns:p14="http://schemas.microsoft.com/office/powerpoint/2010/main" val="113633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007343-3DEB-414F-A44D-CC4C75211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24" r="-1"/>
          <a:stretch/>
        </p:blipFill>
        <p:spPr>
          <a:xfrm>
            <a:off x="-78579" y="0"/>
            <a:ext cx="922258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717EAF-93CF-4697-B19A-77B99637C3F8}"/>
              </a:ext>
            </a:extLst>
          </p:cNvPr>
          <p:cNvSpPr/>
          <p:nvPr/>
        </p:nvSpPr>
        <p:spPr>
          <a:xfrm>
            <a:off x="768626" y="318054"/>
            <a:ext cx="1669776" cy="646331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Area 1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5337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5EDB7-FABC-4014-83B9-8FA767A28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6681C1-6C23-473A-AAE4-6C23F6CE44A0}"/>
              </a:ext>
            </a:extLst>
          </p:cNvPr>
          <p:cNvSpPr/>
          <p:nvPr/>
        </p:nvSpPr>
        <p:spPr>
          <a:xfrm>
            <a:off x="711489" y="81895"/>
            <a:ext cx="7721024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What’s in the next valley?</a:t>
            </a: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Knowledge &amp; Confidence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7777E8-03BC-4094-A670-89F3D4BEEDFE}"/>
              </a:ext>
            </a:extLst>
          </p:cNvPr>
          <p:cNvSpPr/>
          <p:nvPr/>
        </p:nvSpPr>
        <p:spPr>
          <a:xfrm>
            <a:off x="2566034" y="2967335"/>
            <a:ext cx="4011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End of Part I  </a:t>
            </a:r>
          </a:p>
        </p:txBody>
      </p:sp>
    </p:spTree>
    <p:extLst>
      <p:ext uri="{BB962C8B-B14F-4D97-AF65-F5344CB8AC3E}">
        <p14:creationId xmlns:p14="http://schemas.microsoft.com/office/powerpoint/2010/main" val="165886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055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896E7-1A1A-4FE3-A4BB-57129D741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5" r="802"/>
          <a:stretch/>
        </p:blipFill>
        <p:spPr>
          <a:xfrm>
            <a:off x="-93307" y="0"/>
            <a:ext cx="923730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38ECBA-A6B4-4981-BD6C-9DB3664EB5D8}"/>
              </a:ext>
            </a:extLst>
          </p:cNvPr>
          <p:cNvSpPr/>
          <p:nvPr/>
        </p:nvSpPr>
        <p:spPr>
          <a:xfrm>
            <a:off x="1325219" y="556596"/>
            <a:ext cx="1669774" cy="646331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Area 2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2439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we race - British Gliding Team">
            <a:extLst>
              <a:ext uri="{FF2B5EF4-FFF2-40B4-BE49-F238E27FC236}">
                <a16:creationId xmlns:a16="http://schemas.microsoft.com/office/drawing/2014/main" id="{233398EC-648C-4D61-96CA-143AE0B57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r="6686"/>
          <a:stretch/>
        </p:blipFill>
        <p:spPr bwMode="auto">
          <a:xfrm>
            <a:off x="0" y="2713"/>
            <a:ext cx="9144000" cy="685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1D7865-407D-450F-A89B-C6A31DE97D7C}"/>
              </a:ext>
            </a:extLst>
          </p:cNvPr>
          <p:cNvSpPr/>
          <p:nvPr/>
        </p:nvSpPr>
        <p:spPr>
          <a:xfrm>
            <a:off x="1220860" y="-41865"/>
            <a:ext cx="670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Becoming a Good Pilot</a:t>
            </a:r>
            <a:endParaRPr lang="en-GB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2D4276-D0B8-4207-AE4A-03E639730E6A}"/>
              </a:ext>
            </a:extLst>
          </p:cNvPr>
          <p:cNvSpPr/>
          <p:nvPr/>
        </p:nvSpPr>
        <p:spPr>
          <a:xfrm>
            <a:off x="0" y="1394623"/>
            <a:ext cx="9144000" cy="46628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 - Developing good habits </a:t>
            </a:r>
            <a:endParaRPr lang="en-GB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GB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 - Situational awareness	</a:t>
            </a:r>
          </a:p>
          <a:p>
            <a:pPr>
              <a:lnSpc>
                <a:spcPct val="150000"/>
              </a:lnSpc>
            </a:pPr>
            <a:r>
              <a:rPr lang="en-GB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 - Always having a plan, </a:t>
            </a:r>
          </a:p>
          <a:p>
            <a:r>
              <a:rPr lang="en-GB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  (long &amp; short term)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3801" r="5786" b="1050"/>
          <a:stretch>
            <a:fillRect/>
          </a:stretch>
        </p:blipFill>
        <p:spPr bwMode="auto">
          <a:xfrm>
            <a:off x="-1" y="0"/>
            <a:ext cx="91944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133" y="1"/>
            <a:ext cx="9144000" cy="7294305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Creating the Right Mindset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</a:rPr>
              <a:t>(Long Term Planning)</a:t>
            </a:r>
          </a:p>
          <a:p>
            <a:pPr algn="ctr"/>
            <a:endParaRPr lang="en-GB" sz="4800" dirty="0">
              <a:solidFill>
                <a:schemeClr val="bg1"/>
              </a:solidFill>
            </a:endParaRPr>
          </a:p>
          <a:p>
            <a:r>
              <a:rPr lang="en-GB" sz="3600" dirty="0">
                <a:solidFill>
                  <a:schemeClr val="bg1"/>
                </a:solidFill>
              </a:rPr>
              <a:t>	Preparation:   	Gaining knowledge and 										preparing for a soaring flight</a:t>
            </a:r>
          </a:p>
          <a:p>
            <a:pPr algn="ctr"/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dirty="0">
                <a:solidFill>
                  <a:schemeClr val="bg1"/>
                </a:solidFill>
              </a:rPr>
              <a:t>		Early Morning/JFDI Groups and chatting</a:t>
            </a:r>
          </a:p>
          <a:p>
            <a:pPr algn="ctr"/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dirty="0">
                <a:solidFill>
                  <a:schemeClr val="bg1"/>
                </a:solidFill>
              </a:rPr>
              <a:t>		Looking at the weather ( and </a:t>
            </a:r>
            <a:r>
              <a:rPr lang="en-GB" sz="3600" dirty="0" err="1">
                <a:solidFill>
                  <a:schemeClr val="bg1"/>
                </a:solidFill>
              </a:rPr>
              <a:t>notams</a:t>
            </a:r>
            <a:r>
              <a:rPr lang="en-GB" sz="3600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en-GB" sz="3600" dirty="0">
              <a:solidFill>
                <a:schemeClr val="bg1"/>
              </a:solidFill>
            </a:endParaRPr>
          </a:p>
          <a:p>
            <a:pPr algn="ctr"/>
            <a:endParaRPr lang="en-GB" sz="3600" dirty="0">
              <a:solidFill>
                <a:schemeClr val="bg1"/>
              </a:solidFill>
            </a:endParaRPr>
          </a:p>
          <a:p>
            <a:pPr algn="ctr"/>
            <a:r>
              <a:rPr lang="en-GB" sz="3600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3.bp.blogspot.com/_qjNUXs1qvUw/TOPyu9kEU4I/AAAAAAAAAHg/NqnNjCrEK4k/s1600/crazy-pilot.jpg"/>
          <p:cNvPicPr>
            <a:picLocks noChangeAspect="1" noChangeArrowheads="1"/>
          </p:cNvPicPr>
          <p:nvPr/>
        </p:nvPicPr>
        <p:blipFill>
          <a:blip r:embed="rId3" cstate="print"/>
          <a:srcRect l="8278" r="11682"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02648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Solution: Practise what you are bad       					 at until you are good at it.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6C4D83-A898-4ED6-AC33-1869BB3FC5A7}"/>
              </a:ext>
            </a:extLst>
          </p:cNvPr>
          <p:cNvSpPr/>
          <p:nvPr/>
        </p:nvSpPr>
        <p:spPr>
          <a:xfrm>
            <a:off x="0" y="730020"/>
            <a:ext cx="91439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Improving Confidence: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Addressing ones fears?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D835-58A8-46C9-8AC8-33CB7BB36E24}"/>
              </a:ext>
            </a:extLst>
          </p:cNvPr>
          <p:cNvSpPr txBox="1"/>
          <p:nvPr/>
        </p:nvSpPr>
        <p:spPr>
          <a:xfrm>
            <a:off x="0" y="6522"/>
            <a:ext cx="91439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Is this a result of lack of planning?</a:t>
            </a:r>
            <a:endParaRPr lang="en-GB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D0195-1FF2-4045-BF46-3D8C2667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07A86-E3D4-4132-A645-EC205E20CCAB}"/>
              </a:ext>
            </a:extLst>
          </p:cNvPr>
          <p:cNvSpPr/>
          <p:nvPr/>
        </p:nvSpPr>
        <p:spPr>
          <a:xfrm>
            <a:off x="518140" y="81895"/>
            <a:ext cx="8107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Preparing for field landings </a:t>
            </a:r>
          </a:p>
        </p:txBody>
      </p:sp>
    </p:spTree>
    <p:extLst>
      <p:ext uri="{BB962C8B-B14F-4D97-AF65-F5344CB8AC3E}">
        <p14:creationId xmlns:p14="http://schemas.microsoft.com/office/powerpoint/2010/main" val="2201539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6941D7-11DB-4A6C-AFA0-D7150DB677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/>
          <a:stretch/>
        </p:blipFill>
        <p:spPr>
          <a:xfrm>
            <a:off x="-107362" y="-80010"/>
            <a:ext cx="9309942" cy="69380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67099" y="131201"/>
            <a:ext cx="5717079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Practicing 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</a:t>
            </a:r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ield landings</a:t>
            </a:r>
          </a:p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South Field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(Taking into account the winch line)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474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D44E57-DFB8-438A-8BE4-8766E1BC03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/>
          <a:stretch/>
        </p:blipFill>
        <p:spPr>
          <a:xfrm>
            <a:off x="0" y="-60278"/>
            <a:ext cx="9224010" cy="69491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547E20-663B-44A8-8EF2-84D6FE3FF983}"/>
              </a:ext>
            </a:extLst>
          </p:cNvPr>
          <p:cNvSpPr txBox="1"/>
          <p:nvPr/>
        </p:nvSpPr>
        <p:spPr>
          <a:xfrm>
            <a:off x="41740" y="52748"/>
            <a:ext cx="38905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North Field (1)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2737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A59BD-ECD5-4982-AEFF-272B50208D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"/>
          <a:stretch/>
        </p:blipFill>
        <p:spPr>
          <a:xfrm>
            <a:off x="-114300" y="-52749"/>
            <a:ext cx="9345357" cy="69429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4A406-59DE-444D-B523-C442BFC28B4B}"/>
              </a:ext>
            </a:extLst>
          </p:cNvPr>
          <p:cNvSpPr txBox="1"/>
          <p:nvPr/>
        </p:nvSpPr>
        <p:spPr>
          <a:xfrm>
            <a:off x="5270988" y="52748"/>
            <a:ext cx="38905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Back Strip</a:t>
            </a:r>
          </a:p>
        </p:txBody>
      </p:sp>
    </p:spTree>
    <p:extLst>
      <p:ext uri="{BB962C8B-B14F-4D97-AF65-F5344CB8AC3E}">
        <p14:creationId xmlns:p14="http://schemas.microsoft.com/office/powerpoint/2010/main" val="2088851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C641E9-93BE-4236-85DF-C21C05CA2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/>
          <a:stretch/>
        </p:blipFill>
        <p:spPr>
          <a:xfrm>
            <a:off x="-91440" y="-68580"/>
            <a:ext cx="9235440" cy="6926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4962C8-E036-4B82-817E-E92129767C6E}"/>
              </a:ext>
            </a:extLst>
          </p:cNvPr>
          <p:cNvSpPr txBox="1"/>
          <p:nvPr/>
        </p:nvSpPr>
        <p:spPr>
          <a:xfrm>
            <a:off x="41740" y="52748"/>
            <a:ext cx="38905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North Field (2)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6686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2261</TotalTime>
  <Words>1225</Words>
  <Application>Microsoft Office PowerPoint</Application>
  <PresentationFormat>On-screen Show (4:3)</PresentationFormat>
  <Paragraphs>219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Santiago Cervantes</dc:creator>
  <cp:lastModifiedBy>Santiago Cervantes</cp:lastModifiedBy>
  <cp:revision>228</cp:revision>
  <dcterms:created xsi:type="dcterms:W3CDTF">2020-10-24T16:04:50Z</dcterms:created>
  <dcterms:modified xsi:type="dcterms:W3CDTF">2020-11-23T16:23:14Z</dcterms:modified>
</cp:coreProperties>
</file>