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9" r:id="rId2"/>
    <p:sldId id="275" r:id="rId3"/>
    <p:sldId id="276" r:id="rId4"/>
    <p:sldId id="262" r:id="rId5"/>
    <p:sldId id="268" r:id="rId6"/>
    <p:sldId id="269" r:id="rId7"/>
    <p:sldId id="263" r:id="rId8"/>
    <p:sldId id="260" r:id="rId9"/>
    <p:sldId id="274" r:id="rId10"/>
    <p:sldId id="265" r:id="rId11"/>
    <p:sldId id="270" r:id="rId12"/>
    <p:sldId id="264" r:id="rId13"/>
    <p:sldId id="271" r:id="rId14"/>
    <p:sldId id="272" r:id="rId15"/>
    <p:sldId id="273" r:id="rId16"/>
    <p:sldId id="277" r:id="rId17"/>
    <p:sldId id="266" r:id="rId18"/>
    <p:sldId id="257" r:id="rId19"/>
    <p:sldId id="267" r:id="rId20"/>
    <p:sldId id="278" r:id="rId21"/>
    <p:sldId id="2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64970" autoAdjust="0"/>
  </p:normalViewPr>
  <p:slideViewPr>
    <p:cSldViewPr snapToGrid="0">
      <p:cViewPr varScale="1">
        <p:scale>
          <a:sx n="47" d="100"/>
          <a:sy n="47" d="100"/>
        </p:scale>
        <p:origin x="5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23ABC-E957-4926-9E82-4B7DCD1B2A7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4897-D70D-447A-9760-E3D60E7D0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7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0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10. Shape – Normal</a:t>
            </a:r>
          </a:p>
          <a:p>
            <a:endParaRPr lang="en-GB" dirty="0"/>
          </a:p>
          <a:p>
            <a:r>
              <a:rPr lang="en-GB" dirty="0"/>
              <a:t>All  shown will count for FAI badges Diamond Goal distance</a:t>
            </a:r>
          </a:p>
          <a:p>
            <a:r>
              <a:rPr lang="en-GB" dirty="0"/>
              <a:t>Do not need to do a 28% triangle for a badge claim.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11, Shape 3</a:t>
            </a:r>
          </a:p>
          <a:p>
            <a:endParaRPr lang="en-GB" dirty="0"/>
          </a:p>
          <a:p>
            <a:r>
              <a:rPr lang="en-GB" dirty="0"/>
              <a:t>Cyan: Hull which is the shape  of the distance</a:t>
            </a:r>
          </a:p>
          <a:p>
            <a:r>
              <a:rPr lang="en-GB" dirty="0"/>
              <a:t>Yellow: FAI</a:t>
            </a:r>
          </a:p>
          <a:p>
            <a:r>
              <a:rPr lang="en-GB" dirty="0"/>
              <a:t>Black : ladder task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12. The SGU Just Effing Do It Ladder</a:t>
            </a:r>
          </a:p>
          <a:p>
            <a:endParaRPr lang="en-GB" dirty="0"/>
          </a:p>
          <a:p>
            <a:r>
              <a:rPr lang="en-GB" dirty="0"/>
              <a:t>Waypoints sorted by  Sally </a:t>
            </a:r>
            <a:r>
              <a:rPr lang="en-GB" dirty="0" err="1"/>
              <a:t>Woolich</a:t>
            </a:r>
            <a:r>
              <a:rPr lang="en-GB" dirty="0"/>
              <a:t> &amp; David </a:t>
            </a:r>
            <a:r>
              <a:rPr lang="en-GB" dirty="0" err="1"/>
              <a:t>Dodds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0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13.Taken from </a:t>
            </a:r>
            <a:r>
              <a:rPr lang="en-GB" dirty="0" err="1"/>
              <a:t>Glana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Are own created waypoints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Open to pilots who have not flown a 50k straight line distance flight from </a:t>
            </a:r>
            <a:r>
              <a:rPr lang="en-GB" dirty="0" err="1"/>
              <a:t>Portmoak</a:t>
            </a:r>
            <a:r>
              <a:rPr lang="en-GB" dirty="0"/>
              <a:t> in the last 3 years.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is a poor example as it was only a ridge day.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Jedi waypoints would have to be put in the My Info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14. Declared task declaration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Tasks are made up of a variety of factors; distance, speed declaration, shape, handicap. completion bonus</a:t>
            </a:r>
          </a:p>
          <a:p>
            <a:endParaRPr lang="en-GB" dirty="0"/>
          </a:p>
          <a:p>
            <a:r>
              <a:rPr lang="en-GB" dirty="0"/>
              <a:t>Unable to do the declared task.</a:t>
            </a:r>
          </a:p>
          <a:p>
            <a:endParaRPr lang="en-GB" dirty="0"/>
          </a:p>
          <a:p>
            <a:r>
              <a:rPr lang="en-GB" dirty="0"/>
              <a:t>In a declared task you are allowed to miss out one </a:t>
            </a:r>
            <a:r>
              <a:rPr lang="en-GB" dirty="0" err="1"/>
              <a:t>turnpoint</a:t>
            </a:r>
            <a:r>
              <a:rPr lang="en-GB" dirty="0"/>
              <a:t> and still get scored for the task.</a:t>
            </a:r>
          </a:p>
          <a:p>
            <a:r>
              <a:rPr lang="en-GB" dirty="0"/>
              <a:t>Will show that when using </a:t>
            </a:r>
            <a:r>
              <a:rPr lang="en-GB" dirty="0" err="1"/>
              <a:t>Glana</a:t>
            </a:r>
            <a:endParaRPr lang="en-GB" dirty="0"/>
          </a:p>
          <a:p>
            <a:endParaRPr lang="en-GB" dirty="0"/>
          </a:p>
          <a:p>
            <a:r>
              <a:rPr lang="en-GB" dirty="0"/>
              <a:t>Logger will give co-ordinates of the photo landing as the point at which the task was abandoned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3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15. Undeclared task.</a:t>
            </a:r>
          </a:p>
          <a:p>
            <a:r>
              <a:rPr lang="en-GB" dirty="0"/>
              <a:t>Start, finish, &amp; used the max 4 waypoints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60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16.OLC: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Free distance: Up to 5 “free” TP’s + start &amp; finish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00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17. The BGA ladder</a:t>
            </a:r>
          </a:p>
          <a:p>
            <a:endParaRPr lang="en-GB" dirty="0"/>
          </a:p>
          <a:p>
            <a:r>
              <a:rPr lang="en-GB" dirty="0"/>
              <a:t>Will use the BGA ladder live</a:t>
            </a:r>
          </a:p>
          <a:p>
            <a:endParaRPr lang="en-GB" dirty="0"/>
          </a:p>
          <a:p>
            <a:r>
              <a:rPr lang="en-GB" dirty="0"/>
              <a:t>A. Ladders</a:t>
            </a:r>
          </a:p>
          <a:p>
            <a:pPr marL="0" indent="0">
              <a:buNone/>
            </a:pPr>
            <a:r>
              <a:rPr lang="en-GB" dirty="0"/>
              <a:t>1.Club	SGU</a:t>
            </a:r>
          </a:p>
          <a:p>
            <a:pPr marL="0" indent="0">
              <a:buNone/>
            </a:pPr>
            <a:r>
              <a:rPr lang="en-GB" dirty="0"/>
              <a:t>2.Region	Scottish &amp; Borders</a:t>
            </a:r>
          </a:p>
          <a:p>
            <a:pPr marL="0" indent="0">
              <a:buNone/>
            </a:pPr>
            <a:r>
              <a:rPr lang="en-GB" dirty="0"/>
              <a:t>3.Ladders we are on “Club open” not National open</a:t>
            </a:r>
          </a:p>
          <a:p>
            <a:pPr marL="0" indent="0">
              <a:buNone/>
            </a:pPr>
            <a:r>
              <a:rPr lang="en-GB" dirty="0"/>
              <a:t>4.SGU open</a:t>
            </a:r>
          </a:p>
          <a:p>
            <a:pPr marL="0" indent="0">
              <a:buNone/>
            </a:pPr>
            <a:r>
              <a:rPr lang="en-GB" dirty="0"/>
              <a:t>5.Flights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 to home.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GLANA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1.Daily Scores</a:t>
            </a:r>
          </a:p>
          <a:p>
            <a:pPr marL="0" indent="0">
              <a:buNone/>
            </a:pPr>
            <a:r>
              <a:rPr lang="en-GB" dirty="0"/>
              <a:t>2,Show filters</a:t>
            </a:r>
          </a:p>
          <a:p>
            <a:pPr marL="0" indent="0">
              <a:buNone/>
            </a:pPr>
            <a:r>
              <a:rPr lang="en-GB" dirty="0"/>
              <a:t>3.Season 2020</a:t>
            </a:r>
          </a:p>
          <a:p>
            <a:pPr marL="0" indent="0">
              <a:buNone/>
            </a:pPr>
            <a:r>
              <a:rPr lang="en-GB" dirty="0"/>
              <a:t>4. Launch point: click </a:t>
            </a:r>
            <a:r>
              <a:rPr lang="en-GB" dirty="0" err="1"/>
              <a:t>Portmoak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5.Month: November</a:t>
            </a:r>
          </a:p>
          <a:p>
            <a:pPr marL="0" indent="0">
              <a:buNone/>
            </a:pPr>
            <a:r>
              <a:rPr lang="en-GB" dirty="0"/>
              <a:t>6. Select multiple flights</a:t>
            </a:r>
          </a:p>
          <a:p>
            <a:pPr marL="0" indent="0">
              <a:buNone/>
            </a:pPr>
            <a:r>
              <a:rPr lang="en-GB" dirty="0"/>
              <a:t>7.Select flights</a:t>
            </a:r>
          </a:p>
          <a:p>
            <a:pPr marL="0" indent="0">
              <a:buNone/>
            </a:pPr>
            <a:r>
              <a:rPr lang="en-GB" dirty="0"/>
              <a:t>8.View flights</a:t>
            </a:r>
          </a:p>
          <a:p>
            <a:pPr marL="0" indent="0">
              <a:buNone/>
            </a:pPr>
            <a:r>
              <a:rPr lang="en-GB" dirty="0"/>
              <a:t>9.Go to settings</a:t>
            </a:r>
          </a:p>
          <a:p>
            <a:pPr marL="0" indent="0">
              <a:buNone/>
            </a:pPr>
            <a:r>
              <a:rPr lang="en-GB" dirty="0"/>
              <a:t>10.Select take off time </a:t>
            </a:r>
          </a:p>
          <a:p>
            <a:pPr marL="0" indent="0">
              <a:buNone/>
            </a:pPr>
            <a:r>
              <a:rPr lang="en-GB" dirty="0"/>
              <a:t>11. Select  x  100</a:t>
            </a:r>
          </a:p>
          <a:p>
            <a:pPr marL="0" indent="0">
              <a:buNone/>
            </a:pPr>
            <a:r>
              <a:rPr lang="en-GB" dirty="0"/>
              <a:t>12. Select  Sat Pic</a:t>
            </a:r>
          </a:p>
          <a:p>
            <a:pPr marL="0" indent="0">
              <a:buNone/>
            </a:pPr>
            <a:r>
              <a:rPr lang="en-GB" dirty="0"/>
              <a:t>13, Clear Settings</a:t>
            </a:r>
          </a:p>
          <a:p>
            <a:pPr marL="0" indent="0">
              <a:buNone/>
            </a:pPr>
            <a:r>
              <a:rPr lang="en-GB" dirty="0"/>
              <a:t>14. Play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GLANA is rather small on Flight Details. Much better screen size on Tools/links</a:t>
            </a:r>
          </a:p>
          <a:p>
            <a:pPr marL="0" indent="0">
              <a:buNone/>
            </a:pPr>
            <a:r>
              <a:rPr lang="en-GB" dirty="0"/>
              <a:t>Use flight of 01 01 21 in documents.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Select BGA ladder &amp; My Info</a:t>
            </a:r>
          </a:p>
          <a:p>
            <a:pPr marL="0" indent="0">
              <a:buNone/>
            </a:pPr>
            <a:r>
              <a:rPr lang="en-GB" dirty="0"/>
              <a:t>Discuss edit flight &amp; My  Waypoints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59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18.</a:t>
            </a:r>
            <a:r>
              <a:rPr lang="en-GB" sz="1200" dirty="0">
                <a:solidFill>
                  <a:schemeClr val="accent1"/>
                </a:solidFill>
              </a:rPr>
              <a:t> Rules for the FAI Silver C Distance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8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5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2. The BGA Ladder</a:t>
            </a:r>
          </a:p>
          <a:p>
            <a:endParaRPr lang="en-US" sz="1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r>
              <a:rPr lang="en-US" sz="1200" b="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Why do</a:t>
            </a:r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it?</a:t>
            </a:r>
            <a:endParaRPr lang="en-US" sz="1200" b="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The Start, </a:t>
            </a:r>
            <a:r>
              <a:rPr lang="en-US" sz="1200" b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Turnpoints</a:t>
            </a:r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&amp; Finish</a:t>
            </a:r>
          </a:p>
          <a:p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S</a:t>
            </a:r>
            <a:r>
              <a:rPr lang="en-US" sz="1200" b="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hape &amp; Speed</a:t>
            </a:r>
          </a:p>
          <a:p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The JEDI Ladder</a:t>
            </a:r>
          </a:p>
          <a:p>
            <a:r>
              <a:rPr lang="en-US" sz="1200" b="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Declared &amp; undeclared Tasks</a:t>
            </a:r>
          </a:p>
          <a:p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The Ladder and using “</a:t>
            </a:r>
            <a:r>
              <a:rPr lang="en-US" sz="1200" b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Glava</a:t>
            </a:r>
            <a:r>
              <a:rPr lang="en-US" sz="1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” </a:t>
            </a:r>
            <a:endParaRPr lang="en-US" sz="1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8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3.Why Do it?</a:t>
            </a:r>
          </a:p>
          <a:p>
            <a:pPr algn="l"/>
            <a:endParaRPr lang="en-US" sz="1400" b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pPr algn="l"/>
            <a:r>
              <a:rPr lang="en-US" sz="1200" b="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Because it’s fun!! </a:t>
            </a:r>
          </a:p>
          <a:p>
            <a:pPr algn="l"/>
            <a:endParaRPr lang="en-US" sz="1200" b="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Compare, improve and learn from your peers</a:t>
            </a:r>
          </a:p>
          <a:p>
            <a:pPr algn="l"/>
            <a:endParaRPr lang="en-US" sz="1200" b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See what the pundits are doing</a:t>
            </a:r>
          </a:p>
          <a:p>
            <a:pPr algn="l"/>
            <a:endParaRPr lang="en-US" sz="1200" b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Every flight counts for:</a:t>
            </a:r>
          </a:p>
          <a:p>
            <a:pPr algn="l"/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Statistical analysis, especially useful for our sport in  allocation of Airspace consultations</a:t>
            </a:r>
          </a:p>
          <a:p>
            <a:pPr algn="l"/>
            <a:r>
              <a:rPr lang="en-US" sz="1200" b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E.G. Edinburgh TMA, FL100 etc.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1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 Start Points.</a:t>
            </a:r>
          </a:p>
          <a:p>
            <a:r>
              <a:rPr lang="en-GB" dirty="0"/>
              <a:t>Must cross the start line.</a:t>
            </a:r>
          </a:p>
          <a:p>
            <a:r>
              <a:rPr lang="en-GB" dirty="0"/>
              <a:t>Usually only records the first start and not any restarts. Have to work out new restart.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5.Turpoints</a:t>
            </a:r>
          </a:p>
          <a:p>
            <a:endParaRPr lang="en-GB" dirty="0"/>
          </a:p>
          <a:p>
            <a:r>
              <a:rPr lang="en-GB" dirty="0"/>
              <a:t>Thistles usually used in comps.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8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6. </a:t>
            </a:r>
            <a:r>
              <a:rPr lang="en-GB" dirty="0" err="1"/>
              <a:t>Turnpoints</a:t>
            </a:r>
            <a:endParaRPr lang="en-GB" dirty="0"/>
          </a:p>
          <a:p>
            <a:endParaRPr lang="en-GB" dirty="0"/>
          </a:p>
          <a:p>
            <a:r>
              <a:rPr lang="en-GB" dirty="0"/>
              <a:t>Usually both are used in competitions.</a:t>
            </a:r>
          </a:p>
          <a:p>
            <a:r>
              <a:rPr lang="en-GB" dirty="0"/>
              <a:t>For AAT’s the declaration factor is .75 as the flight is considered undeclared.</a:t>
            </a:r>
          </a:p>
          <a:p>
            <a:r>
              <a:rPr lang="en-GB" dirty="0"/>
              <a:t>For Variable sectors the declaration factor is .9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7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 The Finish</a:t>
            </a:r>
          </a:p>
          <a:p>
            <a:endParaRPr lang="en-GB" dirty="0"/>
          </a:p>
          <a:p>
            <a:r>
              <a:rPr lang="en-GB" dirty="0"/>
              <a:t>Finish circles are usually used at comps now to avoid airfield congestion. Should be considered when flying from busy airfields.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4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8. The Club 100k Triangle- Getting into Shapes</a:t>
            </a:r>
          </a:p>
          <a:p>
            <a:endParaRPr lang="en-GB" dirty="0"/>
          </a:p>
          <a:p>
            <a:r>
              <a:rPr lang="en-GB" dirty="0"/>
              <a:t>Discuss use of the “Arc” 28% FAI triangle for records. Can have other FAI non record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0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9.Shape 2</a:t>
            </a:r>
          </a:p>
          <a:p>
            <a:endParaRPr lang="en-GB" dirty="0"/>
          </a:p>
          <a:p>
            <a:r>
              <a:rPr lang="en-GB" dirty="0"/>
              <a:t>The most important thing is to decide the shape of the task to suit the weather and airspace restrictions</a:t>
            </a:r>
          </a:p>
          <a:p>
            <a:endParaRPr lang="en-GB" dirty="0"/>
          </a:p>
          <a:p>
            <a:r>
              <a:rPr lang="en-GB" dirty="0"/>
              <a:t>If the 500km 28% triangle was changed to ladder 525km “dog leg triangle” it could still be used for FAI 28% “record”  triangle.</a:t>
            </a:r>
          </a:p>
          <a:p>
            <a:r>
              <a:rPr lang="en-GB" dirty="0"/>
              <a:t>Cyan: hull which is the shape  of the distance.</a:t>
            </a:r>
          </a:p>
          <a:p>
            <a:r>
              <a:rPr lang="en-GB" dirty="0"/>
              <a:t>Yellow: FAI</a:t>
            </a:r>
          </a:p>
          <a:p>
            <a:r>
              <a:rPr lang="en-GB" dirty="0"/>
              <a:t>Black : ladder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4897-D70D-447A-9760-E3D60E7D05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4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0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1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6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E125-D507-49DE-A5F7-FC8EE934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69509-CA4B-463E-AC6F-9A9277B6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AF974-6BE7-406A-83A2-830D7408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8D821-755C-466E-8182-F76A0D5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1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4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2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1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8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0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B3ED-6E48-4997-96B4-FBF40F900DD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E530-B975-4B1D-8377-53BDB769E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C684-F5DF-4108-BD93-CE5163632C62}"/>
              </a:ext>
            </a:extLst>
          </p:cNvPr>
          <p:cNvSpPr txBox="1">
            <a:spLocks/>
          </p:cNvSpPr>
          <p:nvPr/>
        </p:nvSpPr>
        <p:spPr>
          <a:xfrm>
            <a:off x="1283896" y="3127374"/>
            <a:ext cx="9624208" cy="18491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dirty="0">
              <a:latin typeface="Aller" panose="020B0503030302020204" pitchFamily="34" charset="0"/>
            </a:endParaRPr>
          </a:p>
          <a:p>
            <a:pPr algn="ctr"/>
            <a:r>
              <a:rPr lang="en-GB" sz="4800" dirty="0">
                <a:latin typeface="Aller" panose="020B0503030302020204" pitchFamily="34" charset="0"/>
              </a:rPr>
              <a:t>The BGA Ladder</a:t>
            </a:r>
            <a:br>
              <a:rPr lang="en-GB" sz="4800" dirty="0">
                <a:latin typeface="Aller" panose="020B0503030302020204" pitchFamily="34" charset="0"/>
              </a:rPr>
            </a:br>
            <a:endParaRPr lang="en-GB" sz="3600" dirty="0">
              <a:latin typeface="Aller" panose="020B05030303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026211-6D1A-491E-B3B1-77E4AE199A5C}"/>
              </a:ext>
            </a:extLst>
          </p:cNvPr>
          <p:cNvSpPr txBox="1">
            <a:spLocks/>
          </p:cNvSpPr>
          <p:nvPr/>
        </p:nvSpPr>
        <p:spPr>
          <a:xfrm>
            <a:off x="1283896" y="5061164"/>
            <a:ext cx="9624208" cy="5615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2AD2C5"/>
                </a:solidFill>
                <a:latin typeface="Aller" panose="020B0503030302020204" pitchFamily="34" charset="0"/>
              </a:rPr>
              <a:t>Sant Cervantes – 11</a:t>
            </a:r>
            <a:r>
              <a:rPr lang="en-GB" sz="2000" baseline="30000" dirty="0">
                <a:solidFill>
                  <a:srgbClr val="2AD2C5"/>
                </a:solidFill>
                <a:latin typeface="Aller" panose="020B0503030302020204" pitchFamily="34" charset="0"/>
              </a:rPr>
              <a:t>th</a:t>
            </a:r>
            <a:r>
              <a:rPr lang="en-GB" sz="2000" dirty="0">
                <a:solidFill>
                  <a:srgbClr val="2AD2C5"/>
                </a:solidFill>
                <a:latin typeface="Aller" panose="020B0503030302020204" pitchFamily="34" charset="0"/>
              </a:rPr>
              <a:t> January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EED2D-A9A9-446C-93A6-BCA61D0E9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5783"/>
            <a:ext cx="8853942" cy="2496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4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5"/>
    </mc:Choice>
    <mc:Fallback xmlns="">
      <p:transition spd="slow" advTm="23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EE54B-2CF7-4078-B5F8-23460D43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7" y="1680919"/>
            <a:ext cx="3667637" cy="3496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AD01C-A065-4BAB-97AC-7EE24D299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781" y="1842866"/>
            <a:ext cx="2905530" cy="3172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137BC-7866-4066-94C6-EAD513FC7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133" y="1671371"/>
            <a:ext cx="1605541" cy="3515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07C683-466C-45AA-8823-0B8538BDAB24}"/>
              </a:ext>
            </a:extLst>
          </p:cNvPr>
          <p:cNvSpPr txBox="1"/>
          <p:nvPr/>
        </p:nvSpPr>
        <p:spPr>
          <a:xfrm>
            <a:off x="4235114" y="48128"/>
            <a:ext cx="4860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Shape – Normal</a:t>
            </a:r>
          </a:p>
          <a:p>
            <a:r>
              <a:rPr lang="en-GB" sz="4800" dirty="0"/>
              <a:t>(shape factor 1.0)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D3B87-713F-482F-B47D-C63F18B4717F}"/>
              </a:ext>
            </a:extLst>
          </p:cNvPr>
          <p:cNvSpPr txBox="1"/>
          <p:nvPr/>
        </p:nvSpPr>
        <p:spPr>
          <a:xfrm>
            <a:off x="10748211" y="2550695"/>
            <a:ext cx="101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Out and return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DFE6E-E30A-46A7-B107-58F8B2521118}"/>
              </a:ext>
            </a:extLst>
          </p:cNvPr>
          <p:cNvSpPr txBox="1"/>
          <p:nvPr/>
        </p:nvSpPr>
        <p:spPr>
          <a:xfrm>
            <a:off x="0" y="5337138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Note: A 25% - 45% triangle has a shape factor of 1.050</a:t>
            </a:r>
          </a:p>
          <a:p>
            <a:r>
              <a:rPr lang="en-GB" sz="3200" dirty="0"/>
              <a:t>Worst shape is the  double O &amp; R &amp; the Goal flight. SF: 0.82. Goal flights are not necessarily straight line, they can be dog legs for example. </a:t>
            </a:r>
          </a:p>
        </p:txBody>
      </p:sp>
    </p:spTree>
    <p:extLst>
      <p:ext uri="{BB962C8B-B14F-4D97-AF65-F5344CB8AC3E}">
        <p14:creationId xmlns:p14="http://schemas.microsoft.com/office/powerpoint/2010/main" val="184830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21231-612C-4F85-8465-41D7A5E8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3" y="1000183"/>
            <a:ext cx="3219899" cy="2781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E30F1-FAF5-4661-9F94-054956382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268" y="1048315"/>
            <a:ext cx="3200847" cy="2772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9BBC8A-217C-40F5-A242-997F62113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495" y="828714"/>
            <a:ext cx="3096057" cy="3115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951D1A-7591-4EB0-BBCE-8E5CBBD6168A}"/>
              </a:ext>
            </a:extLst>
          </p:cNvPr>
          <p:cNvSpPr txBox="1"/>
          <p:nvPr/>
        </p:nvSpPr>
        <p:spPr>
          <a:xfrm>
            <a:off x="721895" y="80212"/>
            <a:ext cx="2149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Concave quadrilateral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2E51C-DB97-43A3-8751-4111EAAF4931}"/>
              </a:ext>
            </a:extLst>
          </p:cNvPr>
          <p:cNvSpPr txBox="1"/>
          <p:nvPr/>
        </p:nvSpPr>
        <p:spPr>
          <a:xfrm>
            <a:off x="5759111" y="64172"/>
            <a:ext cx="2149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Convex quadrilateral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2EC62-7394-4A14-8EBF-73F43913C0E3}"/>
              </a:ext>
            </a:extLst>
          </p:cNvPr>
          <p:cNvSpPr txBox="1"/>
          <p:nvPr/>
        </p:nvSpPr>
        <p:spPr>
          <a:xfrm>
            <a:off x="8991595" y="72194"/>
            <a:ext cx="214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Bow tie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356E5D-2B09-41CD-957C-85837BB139D5}"/>
              </a:ext>
            </a:extLst>
          </p:cNvPr>
          <p:cNvSpPr txBox="1"/>
          <p:nvPr/>
        </p:nvSpPr>
        <p:spPr>
          <a:xfrm>
            <a:off x="874295" y="3729791"/>
            <a:ext cx="214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SF: 1.00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4F58F0-E266-4FDE-A13A-88BA169A77C7}"/>
              </a:ext>
            </a:extLst>
          </p:cNvPr>
          <p:cNvGrpSpPr/>
          <p:nvPr/>
        </p:nvGrpSpPr>
        <p:grpSpPr>
          <a:xfrm>
            <a:off x="3312694" y="88234"/>
            <a:ext cx="3408939" cy="5941454"/>
            <a:chOff x="3312694" y="88234"/>
            <a:chExt cx="3408939" cy="59414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589F31-0DD3-4E02-A249-0BE8F254CD02}"/>
                </a:ext>
              </a:extLst>
            </p:cNvPr>
            <p:cNvGrpSpPr/>
            <p:nvPr/>
          </p:nvGrpSpPr>
          <p:grpSpPr>
            <a:xfrm>
              <a:off x="3312694" y="88234"/>
              <a:ext cx="2323739" cy="5941454"/>
              <a:chOff x="3312694" y="88234"/>
              <a:chExt cx="2323739" cy="594145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780CA45-E25E-4FEF-9118-A950AC119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5904" y="828312"/>
                <a:ext cx="2000529" cy="5201376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3BF8E2-046C-4682-81AD-1FD16EDF7654}"/>
                  </a:ext>
                </a:extLst>
              </p:cNvPr>
              <p:cNvSpPr txBox="1"/>
              <p:nvPr/>
            </p:nvSpPr>
            <p:spPr>
              <a:xfrm>
                <a:off x="3312694" y="88234"/>
                <a:ext cx="21496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Out &amp; return with doglegs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DEC88E-0CD4-4092-80BF-8F75CAAB4E03}"/>
                </a:ext>
              </a:extLst>
            </p:cNvPr>
            <p:cNvSpPr txBox="1"/>
            <p:nvPr/>
          </p:nvSpPr>
          <p:spPr>
            <a:xfrm>
              <a:off x="4571991" y="4989090"/>
              <a:ext cx="2149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SF: 0.99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75216B-BD58-4FAD-BC07-9792ED5FD5DB}"/>
              </a:ext>
            </a:extLst>
          </p:cNvPr>
          <p:cNvSpPr txBox="1"/>
          <p:nvPr/>
        </p:nvSpPr>
        <p:spPr>
          <a:xfrm>
            <a:off x="5863388" y="3793961"/>
            <a:ext cx="214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SF: 098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267DBB-12A4-4FF1-B569-E05AE775B9F6}"/>
              </a:ext>
            </a:extLst>
          </p:cNvPr>
          <p:cNvSpPr txBox="1"/>
          <p:nvPr/>
        </p:nvSpPr>
        <p:spPr>
          <a:xfrm>
            <a:off x="9063787" y="3801983"/>
            <a:ext cx="214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SF: 0.933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3722E-5D9F-44CD-B0DC-4A4A2B1C7829}"/>
              </a:ext>
            </a:extLst>
          </p:cNvPr>
          <p:cNvSpPr txBox="1"/>
          <p:nvPr/>
        </p:nvSpPr>
        <p:spPr>
          <a:xfrm>
            <a:off x="-8017" y="4499817"/>
            <a:ext cx="4339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Black: Task</a:t>
            </a:r>
          </a:p>
          <a:p>
            <a:r>
              <a:rPr lang="en-GB" sz="2800" dirty="0"/>
              <a:t>Yellow: FAI Triangle</a:t>
            </a:r>
          </a:p>
          <a:p>
            <a:r>
              <a:rPr lang="en-GB" sz="2800" dirty="0"/>
              <a:t>Cyan: Concave/Convex hull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1571AE-1BFE-4D01-8FDD-443115A0EF33}"/>
              </a:ext>
            </a:extLst>
          </p:cNvPr>
          <p:cNvSpPr txBox="1"/>
          <p:nvPr/>
        </p:nvSpPr>
        <p:spPr>
          <a:xfrm>
            <a:off x="0" y="593303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                                                 Speed Factor:     </a:t>
            </a:r>
            <a:r>
              <a:rPr lang="en-GB" sz="2800" dirty="0"/>
              <a:t>Below 50kph is zero and above 100kph 													     becomes increasingly significant. </a:t>
            </a:r>
          </a:p>
        </p:txBody>
      </p:sp>
    </p:spTree>
    <p:extLst>
      <p:ext uri="{BB962C8B-B14F-4D97-AF65-F5344CB8AC3E}">
        <p14:creationId xmlns:p14="http://schemas.microsoft.com/office/powerpoint/2010/main" val="3107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9D9D3-9AF9-4F9F-B980-98AE64D40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4" y="2987341"/>
            <a:ext cx="9402487" cy="3553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33BCD-F7DA-438C-874F-DB9BB6AE2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4" y="11541"/>
            <a:ext cx="10012172" cy="32198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4532A6-8D19-4FC0-90A0-FAA711081BCB}"/>
              </a:ext>
            </a:extLst>
          </p:cNvPr>
          <p:cNvSpPr/>
          <p:nvPr/>
        </p:nvSpPr>
        <p:spPr>
          <a:xfrm>
            <a:off x="9529606" y="463826"/>
            <a:ext cx="503575" cy="296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550EA-F020-4086-B18D-22104B349FBB}"/>
              </a:ext>
            </a:extLst>
          </p:cNvPr>
          <p:cNvSpPr txBox="1"/>
          <p:nvPr/>
        </p:nvSpPr>
        <p:spPr>
          <a:xfrm>
            <a:off x="9518760" y="2179555"/>
            <a:ext cx="267324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24 of the 99 Ladder Flights flown from</a:t>
            </a:r>
          </a:p>
          <a:p>
            <a:pPr algn="ctr"/>
            <a:r>
              <a:rPr lang="en-GB" sz="2800" dirty="0" err="1"/>
              <a:t>Portmoak</a:t>
            </a:r>
            <a:r>
              <a:rPr lang="en-GB" sz="2800" dirty="0"/>
              <a:t> where less than 105km</a:t>
            </a:r>
          </a:p>
          <a:p>
            <a:endParaRPr lang="en-GB" sz="2800" dirty="0"/>
          </a:p>
          <a:p>
            <a:pPr algn="ctr"/>
            <a:r>
              <a:rPr lang="en-GB" sz="2800" dirty="0"/>
              <a:t>(i.e. less than 50k Out and Return)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78568-C2F0-42A4-91C1-E683AF13755C}"/>
              </a:ext>
            </a:extLst>
          </p:cNvPr>
          <p:cNvSpPr/>
          <p:nvPr/>
        </p:nvSpPr>
        <p:spPr>
          <a:xfrm>
            <a:off x="0" y="3898232"/>
            <a:ext cx="9518760" cy="5286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222C5-1911-4D77-B9BA-EC1DB1E7B3A7}"/>
              </a:ext>
            </a:extLst>
          </p:cNvPr>
          <p:cNvSpPr txBox="1"/>
          <p:nvPr/>
        </p:nvSpPr>
        <p:spPr>
          <a:xfrm>
            <a:off x="9248078" y="134912"/>
            <a:ext cx="3312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SGU</a:t>
            </a:r>
          </a:p>
          <a:p>
            <a:pPr algn="ctr"/>
            <a:r>
              <a:rPr lang="en-GB" sz="4000" dirty="0">
                <a:solidFill>
                  <a:schemeClr val="accent1"/>
                </a:solidFill>
              </a:rPr>
              <a:t>Jedi</a:t>
            </a:r>
          </a:p>
          <a:p>
            <a:pPr algn="ctr"/>
            <a:r>
              <a:rPr lang="en-GB" sz="4000" dirty="0">
                <a:solidFill>
                  <a:schemeClr val="accent1"/>
                </a:solidFill>
              </a:rPr>
              <a:t>Ladder</a:t>
            </a:r>
          </a:p>
        </p:txBody>
      </p:sp>
    </p:spTree>
    <p:extLst>
      <p:ext uri="{BB962C8B-B14F-4D97-AF65-F5344CB8AC3E}">
        <p14:creationId xmlns:p14="http://schemas.microsoft.com/office/powerpoint/2010/main" val="73125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66E40B-A411-4D9E-812B-B9C59FE37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94" r="2998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AEF5C-8FB0-4B60-BC8B-FBB5EB8B5FAE}"/>
              </a:ext>
            </a:extLst>
          </p:cNvPr>
          <p:cNvSpPr txBox="1"/>
          <p:nvPr/>
        </p:nvSpPr>
        <p:spPr>
          <a:xfrm>
            <a:off x="5989984" y="-2455"/>
            <a:ext cx="617622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David </a:t>
            </a:r>
            <a:r>
              <a:rPr lang="en-GB" sz="2800" dirty="0" err="1"/>
              <a:t>Dodds</a:t>
            </a:r>
            <a:r>
              <a:rPr lang="en-GB" sz="2800" dirty="0"/>
              <a:t> 22.9/25.7km(HC): 89 points</a:t>
            </a:r>
          </a:p>
          <a:p>
            <a:r>
              <a:rPr lang="en-GB" sz="2800" dirty="0"/>
              <a:t>*JGVC-PCS-*JBTP-*JRVF-*JGVC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0B741-5C2E-49F2-93D1-1F3F628119F6}"/>
              </a:ext>
            </a:extLst>
          </p:cNvPr>
          <p:cNvSpPr txBox="1"/>
          <p:nvPr/>
        </p:nvSpPr>
        <p:spPr>
          <a:xfrm>
            <a:off x="-41847" y="5876975"/>
            <a:ext cx="12192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*Glenvale Car Park-</a:t>
            </a:r>
            <a:r>
              <a:rPr lang="en-GB" sz="2800" dirty="0" err="1"/>
              <a:t>Portmoak</a:t>
            </a:r>
            <a:r>
              <a:rPr lang="en-GB" sz="2800" dirty="0"/>
              <a:t> Caravan Site-*</a:t>
            </a:r>
            <a:r>
              <a:rPr lang="en-GB" sz="2800" dirty="0" err="1"/>
              <a:t>Balgedie</a:t>
            </a:r>
            <a:r>
              <a:rPr lang="en-GB" sz="2800" dirty="0"/>
              <a:t> Toll Pub-*RSPB Vane Farm-</a:t>
            </a:r>
          </a:p>
          <a:p>
            <a:r>
              <a:rPr lang="en-GB" sz="2800" dirty="0"/>
              <a:t>*Glenvale Car Park   </a:t>
            </a:r>
          </a:p>
        </p:txBody>
      </p:sp>
    </p:spTree>
    <p:extLst>
      <p:ext uri="{BB962C8B-B14F-4D97-AF65-F5344CB8AC3E}">
        <p14:creationId xmlns:p14="http://schemas.microsoft.com/office/powerpoint/2010/main" val="139020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8BD4BE-31A6-4DCE-B102-07165C033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5" r="13821"/>
          <a:stretch/>
        </p:blipFill>
        <p:spPr>
          <a:xfrm>
            <a:off x="0" y="0"/>
            <a:ext cx="122021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80125-91BD-44A2-80B1-DCAA57CAADCD}"/>
              </a:ext>
            </a:extLst>
          </p:cNvPr>
          <p:cNvSpPr txBox="1"/>
          <p:nvPr/>
        </p:nvSpPr>
        <p:spPr>
          <a:xfrm>
            <a:off x="21570" y="2824"/>
            <a:ext cx="494306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/>
              <a:t>Declared Task Declaration</a:t>
            </a:r>
            <a:r>
              <a:rPr lang="en-GB" sz="2800" dirty="0"/>
              <a:t>:</a:t>
            </a:r>
          </a:p>
          <a:p>
            <a:r>
              <a:rPr lang="en-GB" sz="2800" dirty="0"/>
              <a:t>LEA-EDZ-LEA-MVN-LEA: 314.9km</a:t>
            </a:r>
          </a:p>
          <a:p>
            <a:r>
              <a:rPr lang="en-GB" sz="2800" dirty="0"/>
              <a:t>Flown: 86.76km:</a:t>
            </a:r>
          </a:p>
        </p:txBody>
      </p:sp>
    </p:spTree>
    <p:extLst>
      <p:ext uri="{BB962C8B-B14F-4D97-AF65-F5344CB8AC3E}">
        <p14:creationId xmlns:p14="http://schemas.microsoft.com/office/powerpoint/2010/main" val="54041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2AE8E0-5EE6-4306-A38A-A9BE29233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4"/>
          <a:stretch/>
        </p:blipFill>
        <p:spPr>
          <a:xfrm>
            <a:off x="0" y="-36085"/>
            <a:ext cx="12406006" cy="6895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EC5C6-FC49-4FC2-B4EB-432C5092F761}"/>
              </a:ext>
            </a:extLst>
          </p:cNvPr>
          <p:cNvSpPr txBox="1"/>
          <p:nvPr/>
        </p:nvSpPr>
        <p:spPr>
          <a:xfrm>
            <a:off x="-1" y="-36085"/>
            <a:ext cx="57004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/>
              <a:t>Undeclared task</a:t>
            </a:r>
            <a:r>
              <a:rPr lang="en-GB" sz="2800" dirty="0"/>
              <a:t>:  861 ladder points</a:t>
            </a:r>
          </a:p>
          <a:p>
            <a:r>
              <a:rPr lang="en-GB" sz="2800" dirty="0"/>
              <a:t>MZI-CRI-*SC3-*SC4-LEA-PCS: 218.2km</a:t>
            </a:r>
          </a:p>
          <a:p>
            <a:r>
              <a:rPr lang="en-GB" sz="2800" dirty="0"/>
              <a:t>Start, 4 waypoints &amp; a finish </a:t>
            </a:r>
          </a:p>
        </p:txBody>
      </p:sp>
    </p:spTree>
    <p:extLst>
      <p:ext uri="{BB962C8B-B14F-4D97-AF65-F5344CB8AC3E}">
        <p14:creationId xmlns:p14="http://schemas.microsoft.com/office/powerpoint/2010/main" val="233006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06D40-7604-43CB-8C46-C24A445E7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3" y="0"/>
            <a:ext cx="1197961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5BDA5C-AB19-453A-A2A4-8A866B77C1F1}"/>
              </a:ext>
            </a:extLst>
          </p:cNvPr>
          <p:cNvSpPr/>
          <p:nvPr/>
        </p:nvSpPr>
        <p:spPr>
          <a:xfrm>
            <a:off x="106193" y="5894962"/>
            <a:ext cx="5989807" cy="96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OLOL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B08F8-3E1B-44C2-BF85-A6D373744C0F}"/>
              </a:ext>
            </a:extLst>
          </p:cNvPr>
          <p:cNvSpPr txBox="1"/>
          <p:nvPr/>
        </p:nvSpPr>
        <p:spPr>
          <a:xfrm>
            <a:off x="106193" y="5739326"/>
            <a:ext cx="6294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OLC: free distance: Up to 5 “free” TP’s + start &amp; finish  </a:t>
            </a:r>
          </a:p>
        </p:txBody>
      </p:sp>
    </p:spTree>
    <p:extLst>
      <p:ext uri="{BB962C8B-B14F-4D97-AF65-F5344CB8AC3E}">
        <p14:creationId xmlns:p14="http://schemas.microsoft.com/office/powerpoint/2010/main" val="424982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979B-442D-46EA-95E3-23FA9C86A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5" r="10246"/>
          <a:stretch/>
        </p:blipFill>
        <p:spPr>
          <a:xfrm>
            <a:off x="0" y="0"/>
            <a:ext cx="12191274" cy="6580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DC5EF-865B-4B65-85E7-27CA4D4B10C1}"/>
              </a:ext>
            </a:extLst>
          </p:cNvPr>
          <p:cNvSpPr txBox="1"/>
          <p:nvPr/>
        </p:nvSpPr>
        <p:spPr>
          <a:xfrm>
            <a:off x="1964381" y="2673170"/>
            <a:ext cx="569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/>
                </a:solidFill>
              </a:rPr>
              <a:t>The BGA Ladder</a:t>
            </a:r>
          </a:p>
        </p:txBody>
      </p:sp>
    </p:spTree>
    <p:extLst>
      <p:ext uri="{BB962C8B-B14F-4D97-AF65-F5344CB8AC3E}">
        <p14:creationId xmlns:p14="http://schemas.microsoft.com/office/powerpoint/2010/main" val="71852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AA1807-2A66-4B0A-B66A-D35B5BC1B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89"/>
          <a:stretch/>
        </p:blipFill>
        <p:spPr>
          <a:xfrm>
            <a:off x="371902" y="2442502"/>
            <a:ext cx="11448197" cy="2932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BB905-751B-4656-8A8A-EFF4A63ADBB4}"/>
              </a:ext>
            </a:extLst>
          </p:cNvPr>
          <p:cNvSpPr txBox="1"/>
          <p:nvPr/>
        </p:nvSpPr>
        <p:spPr>
          <a:xfrm>
            <a:off x="0" y="6895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/>
                </a:solidFill>
              </a:rPr>
              <a:t>Rules for the FAI Silver C Distance </a:t>
            </a:r>
          </a:p>
        </p:txBody>
      </p:sp>
    </p:spTree>
    <p:extLst>
      <p:ext uri="{BB962C8B-B14F-4D97-AF65-F5344CB8AC3E}">
        <p14:creationId xmlns:p14="http://schemas.microsoft.com/office/powerpoint/2010/main" val="395033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8E448A-2703-4665-9F1D-B3B60A82A4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5488D-C8E1-4028-85A5-020518E60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5783"/>
            <a:ext cx="8853942" cy="24969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79609A-45F3-49A5-AE8F-8912743A31F6}"/>
              </a:ext>
            </a:extLst>
          </p:cNvPr>
          <p:cNvSpPr txBox="1">
            <a:spLocks/>
          </p:cNvSpPr>
          <p:nvPr/>
        </p:nvSpPr>
        <p:spPr>
          <a:xfrm>
            <a:off x="1283896" y="3127373"/>
            <a:ext cx="9624208" cy="31848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dirty="0">
              <a:latin typeface="Aller" panose="020B0503030302020204" pitchFamily="34" charset="0"/>
            </a:endParaRPr>
          </a:p>
          <a:p>
            <a:pPr algn="ctr"/>
            <a:r>
              <a:rPr lang="en-GB" sz="4800" dirty="0">
                <a:latin typeface="Aller" panose="020B0503030302020204" pitchFamily="34" charset="0"/>
              </a:rPr>
              <a:t>Thank you for watching </a:t>
            </a:r>
            <a:br>
              <a:rPr lang="en-GB" sz="4800" dirty="0">
                <a:latin typeface="Aller" panose="020B0503030302020204" pitchFamily="34" charset="0"/>
              </a:rPr>
            </a:br>
            <a:endParaRPr lang="en-GB" sz="4800" dirty="0">
              <a:latin typeface="Aller" panose="020B0503030302020204" pitchFamily="34" charset="0"/>
            </a:endParaRPr>
          </a:p>
          <a:p>
            <a:pPr algn="ctr"/>
            <a:r>
              <a:rPr lang="en-GB" sz="4800" dirty="0">
                <a:latin typeface="Aller" panose="020B0503030302020204" pitchFamily="34" charset="0"/>
              </a:rPr>
              <a:t>See more of our winter talks on our </a:t>
            </a:r>
            <a:r>
              <a:rPr lang="en-GB" sz="4800" dirty="0" err="1">
                <a:latin typeface="Aller" panose="020B0503030302020204" pitchFamily="34" charset="0"/>
              </a:rPr>
              <a:t>youtube</a:t>
            </a:r>
            <a:r>
              <a:rPr lang="en-GB" sz="4800" dirty="0">
                <a:latin typeface="Aller" panose="020B0503030302020204" pitchFamily="34" charset="0"/>
              </a:rPr>
              <a:t> channel </a:t>
            </a:r>
          </a:p>
          <a:p>
            <a:pPr algn="ctr"/>
            <a:endParaRPr lang="en-GB" sz="4800" dirty="0">
              <a:latin typeface="Aller" panose="020B0503030302020204" pitchFamily="34" charset="0"/>
            </a:endParaRPr>
          </a:p>
          <a:p>
            <a:pPr algn="ctr"/>
            <a:r>
              <a:rPr lang="en-GB" sz="4800" dirty="0">
                <a:latin typeface="Aller" panose="020B0503030302020204" pitchFamily="34" charset="0"/>
              </a:rPr>
              <a:t> </a:t>
            </a:r>
            <a:br>
              <a:rPr lang="en-GB" sz="4800" dirty="0">
                <a:latin typeface="Aller" panose="020B0503030302020204" pitchFamily="34" charset="0"/>
              </a:rPr>
            </a:br>
            <a:endParaRPr lang="en-GB" sz="3600" dirty="0">
              <a:latin typeface="Alle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7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8A07A-1430-4D9C-AAE4-1BB80C795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8"/>
          <a:stretch/>
        </p:blipFill>
        <p:spPr>
          <a:xfrm>
            <a:off x="-119922" y="0"/>
            <a:ext cx="1231192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991F3F-E4CA-4EBF-BB9B-F53FE1117AE1}"/>
              </a:ext>
            </a:extLst>
          </p:cNvPr>
          <p:cNvSpPr/>
          <p:nvPr/>
        </p:nvSpPr>
        <p:spPr>
          <a:xfrm>
            <a:off x="365853" y="58846"/>
            <a:ext cx="1231192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BGA Ladder</a:t>
            </a:r>
          </a:p>
          <a:p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do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it?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Start,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Turnpoints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Finish</a:t>
            </a:r>
          </a:p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hape &amp; Speed</a:t>
            </a:r>
          </a:p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JEDI Ladder</a:t>
            </a:r>
          </a:p>
          <a:p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Declared &amp; undeclared Tasks</a:t>
            </a:r>
          </a:p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Ladder and using “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Glana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”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8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8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03E38-6956-4D49-9450-0614BC25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3" y="-39757"/>
            <a:ext cx="9002431" cy="68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.xx.fbcdn.net/v/t1.0-9/11535806_10205842156045762_5305832444780059000_n.jpg?oh=9a1b9ad2fed3538c45bca42419466333&amp;oe=5893E5E6">
            <a:extLst>
              <a:ext uri="{FF2B5EF4-FFF2-40B4-BE49-F238E27FC236}">
                <a16:creationId xmlns:a16="http://schemas.microsoft.com/office/drawing/2014/main" id="{32153982-42B3-488B-93C2-460B2165F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-228"/>
          <a:stretch/>
        </p:blipFill>
        <p:spPr bwMode="auto">
          <a:xfrm>
            <a:off x="0" y="0"/>
            <a:ext cx="12360166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F77F31-FCFA-4560-95F3-28C4FF81A693}"/>
              </a:ext>
            </a:extLst>
          </p:cNvPr>
          <p:cNvSpPr/>
          <p:nvPr/>
        </p:nvSpPr>
        <p:spPr>
          <a:xfrm>
            <a:off x="0" y="370772"/>
            <a:ext cx="12360166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Do it?</a:t>
            </a:r>
          </a:p>
          <a:p>
            <a:pPr algn="ctr"/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Because it’s fun!!</a:t>
            </a:r>
          </a:p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Compare, improve and learn from your peers</a:t>
            </a:r>
          </a:p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See what the pundits are doing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Every flight counts for:</a:t>
            </a:r>
          </a:p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Statistical analysis, especially useful for our sport with regards to Airspace consultations</a:t>
            </a:r>
          </a:p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8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8A37BB-625A-49D7-AB5D-05221F2F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" y="1489396"/>
            <a:ext cx="4715533" cy="3296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5E370-8B8F-4465-B26E-1992FD53F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15" y="1290166"/>
            <a:ext cx="4696480" cy="45250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F3D579-FB1B-475D-BEBA-F0B8E255DBC8}"/>
              </a:ext>
            </a:extLst>
          </p:cNvPr>
          <p:cNvCxnSpPr>
            <a:cxnSpLocks/>
          </p:cNvCxnSpPr>
          <p:nvPr/>
        </p:nvCxnSpPr>
        <p:spPr>
          <a:xfrm>
            <a:off x="9723619" y="3202499"/>
            <a:ext cx="794479" cy="158300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A04264-1AAA-4932-BE2B-00574C243EB2}"/>
              </a:ext>
            </a:extLst>
          </p:cNvPr>
          <p:cNvSpPr txBox="1"/>
          <p:nvPr/>
        </p:nvSpPr>
        <p:spPr>
          <a:xfrm>
            <a:off x="2638261" y="4197238"/>
            <a:ext cx="112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10km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8916D5-45AC-4DA1-9810-D7FB3187A4E1}"/>
              </a:ext>
            </a:extLst>
          </p:cNvPr>
          <p:cNvCxnSpPr>
            <a:cxnSpLocks/>
          </p:cNvCxnSpPr>
          <p:nvPr/>
        </p:nvCxnSpPr>
        <p:spPr>
          <a:xfrm>
            <a:off x="1304144" y="3552669"/>
            <a:ext cx="3657600" cy="110927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1AB897-E004-4DA5-A909-5A3B7135E7A1}"/>
              </a:ext>
            </a:extLst>
          </p:cNvPr>
          <p:cNvSpPr txBox="1"/>
          <p:nvPr/>
        </p:nvSpPr>
        <p:spPr>
          <a:xfrm>
            <a:off x="2071141" y="2820644"/>
            <a:ext cx="112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5408FC-88B2-4BDF-8A8F-E4A373E6122E}"/>
              </a:ext>
            </a:extLst>
          </p:cNvPr>
          <p:cNvSpPr txBox="1"/>
          <p:nvPr/>
        </p:nvSpPr>
        <p:spPr>
          <a:xfrm>
            <a:off x="4439587" y="134912"/>
            <a:ext cx="331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1"/>
                </a:solidFill>
              </a:rPr>
              <a:t>Start Points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A5AE24-7435-44C9-9B0D-24DBBA126780}"/>
              </a:ext>
            </a:extLst>
          </p:cNvPr>
          <p:cNvCxnSpPr>
            <a:cxnSpLocks/>
          </p:cNvCxnSpPr>
          <p:nvPr/>
        </p:nvCxnSpPr>
        <p:spPr>
          <a:xfrm>
            <a:off x="1426564" y="3057082"/>
            <a:ext cx="1768847" cy="53109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67DD10-B8F4-42DA-BE68-9E7443449974}"/>
              </a:ext>
            </a:extLst>
          </p:cNvPr>
          <p:cNvSpPr txBox="1"/>
          <p:nvPr/>
        </p:nvSpPr>
        <p:spPr>
          <a:xfrm>
            <a:off x="8059715" y="5397761"/>
            <a:ext cx="2263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90° Sector</a:t>
            </a:r>
            <a:br>
              <a:rPr lang="en-GB" sz="2800" dirty="0"/>
            </a:br>
            <a:r>
              <a:rPr lang="en-GB" sz="2800" dirty="0"/>
              <a:t>(Infinite Size)</a:t>
            </a:r>
          </a:p>
          <a:p>
            <a:pPr algn="ctr"/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45A983-37C0-4AD0-9663-5535F3E899B0}"/>
              </a:ext>
            </a:extLst>
          </p:cNvPr>
          <p:cNvSpPr txBox="1"/>
          <p:nvPr/>
        </p:nvSpPr>
        <p:spPr>
          <a:xfrm>
            <a:off x="1546263" y="5245361"/>
            <a:ext cx="2263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Start Line</a:t>
            </a:r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44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44B44-F3EC-4CC4-A9A3-2A23C35D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93" y="2187755"/>
            <a:ext cx="3606902" cy="3471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F4FC5-B3CE-4958-B5C3-7E4A87E2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633" y="2176773"/>
            <a:ext cx="4474495" cy="4737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523316-72DF-427D-9A7C-02115417F1B8}"/>
              </a:ext>
            </a:extLst>
          </p:cNvPr>
          <p:cNvSpPr txBox="1"/>
          <p:nvPr/>
        </p:nvSpPr>
        <p:spPr>
          <a:xfrm>
            <a:off x="1049311" y="1978701"/>
            <a:ext cx="2263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90°Sector</a:t>
            </a:r>
            <a:br>
              <a:rPr lang="en-GB" sz="2800" dirty="0"/>
            </a:br>
            <a:r>
              <a:rPr lang="en-GB" sz="2800" dirty="0"/>
              <a:t>(Infinite Size)</a:t>
            </a:r>
          </a:p>
          <a:p>
            <a:pPr algn="ctr"/>
            <a:endParaRPr lang="en-GB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38BB03-3F2A-4140-98E2-6E5F7B7D2B4A}"/>
              </a:ext>
            </a:extLst>
          </p:cNvPr>
          <p:cNvCxnSpPr>
            <a:cxnSpLocks/>
          </p:cNvCxnSpPr>
          <p:nvPr/>
        </p:nvCxnSpPr>
        <p:spPr>
          <a:xfrm>
            <a:off x="772171" y="3056650"/>
            <a:ext cx="1920047" cy="42106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89F3F-D6F0-43D2-9CB6-3841CC786267}"/>
              </a:ext>
            </a:extLst>
          </p:cNvPr>
          <p:cNvGrpSpPr/>
          <p:nvPr/>
        </p:nvGrpSpPr>
        <p:grpSpPr>
          <a:xfrm>
            <a:off x="3091559" y="1438382"/>
            <a:ext cx="4306823" cy="5216578"/>
            <a:chOff x="3091559" y="1438382"/>
            <a:chExt cx="4306823" cy="521657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0AB44D-2545-4E37-A7DD-7B517C1C8B68}"/>
                </a:ext>
              </a:extLst>
            </p:cNvPr>
            <p:cNvGrpSpPr/>
            <p:nvPr/>
          </p:nvGrpSpPr>
          <p:grpSpPr>
            <a:xfrm>
              <a:off x="3091559" y="1438382"/>
              <a:ext cx="4306823" cy="5216578"/>
              <a:chOff x="3091559" y="1438382"/>
              <a:chExt cx="4306823" cy="521657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FE7AE1A-2158-484F-AA7B-46BA83CA96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19885"/>
              <a:stretch/>
            </p:blipFill>
            <p:spPr>
              <a:xfrm>
                <a:off x="3091559" y="1438382"/>
                <a:ext cx="4306823" cy="521657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A9A30D-6803-47B3-9A1C-CA7DFE4CD9E7}"/>
                  </a:ext>
                </a:extLst>
              </p:cNvPr>
              <p:cNvSpPr txBox="1"/>
              <p:nvPr/>
            </p:nvSpPr>
            <p:spPr>
              <a:xfrm>
                <a:off x="3450239" y="3750035"/>
                <a:ext cx="27556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0.5km</a:t>
                </a:r>
              </a:p>
              <a:p>
                <a:pPr algn="ctr"/>
                <a:endParaRPr lang="en-GB" sz="28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7EA90E-77D7-4F14-BCB5-443857ADC345}"/>
                  </a:ext>
                </a:extLst>
              </p:cNvPr>
              <p:cNvSpPr txBox="1"/>
              <p:nvPr/>
            </p:nvSpPr>
            <p:spPr>
              <a:xfrm>
                <a:off x="4409601" y="2041159"/>
                <a:ext cx="22635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u="sng" dirty="0"/>
                  <a:t>Barrel</a:t>
                </a:r>
                <a:endParaRPr lang="en-GB" sz="2800" dirty="0"/>
              </a:p>
              <a:p>
                <a:pPr algn="ctr"/>
                <a:endParaRPr lang="en-GB" sz="2800" dirty="0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78388B9-6353-4E5D-889C-AD837991D6CF}"/>
                </a:ext>
              </a:extLst>
            </p:cNvPr>
            <p:cNvCxnSpPr>
              <a:cxnSpLocks/>
            </p:cNvCxnSpPr>
            <p:nvPr/>
          </p:nvCxnSpPr>
          <p:spPr>
            <a:xfrm>
              <a:off x="4422098" y="4274693"/>
              <a:ext cx="1019336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F17B7B-592A-4DD3-A005-8A751448DA8A}"/>
              </a:ext>
            </a:extLst>
          </p:cNvPr>
          <p:cNvCxnSpPr>
            <a:cxnSpLocks/>
          </p:cNvCxnSpPr>
          <p:nvPr/>
        </p:nvCxnSpPr>
        <p:spPr>
          <a:xfrm>
            <a:off x="7834861" y="2997357"/>
            <a:ext cx="2698230" cy="56962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D22C3D-E60A-409A-90A5-717F51C1F2F3}"/>
              </a:ext>
            </a:extLst>
          </p:cNvPr>
          <p:cNvSpPr txBox="1"/>
          <p:nvPr/>
        </p:nvSpPr>
        <p:spPr>
          <a:xfrm>
            <a:off x="7622902" y="3899927"/>
            <a:ext cx="3172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90°Sector of 20km size</a:t>
            </a:r>
            <a:br>
              <a:rPr lang="en-GB" sz="2400" dirty="0"/>
            </a:br>
            <a:endParaRPr lang="en-GB" sz="2400" dirty="0"/>
          </a:p>
          <a:p>
            <a:pPr algn="ctr"/>
            <a:endParaRPr lang="en-GB" sz="2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334FCE-A303-4EE4-B383-70A4B2785427}"/>
              </a:ext>
            </a:extLst>
          </p:cNvPr>
          <p:cNvCxnSpPr>
            <a:cxnSpLocks/>
          </p:cNvCxnSpPr>
          <p:nvPr/>
        </p:nvCxnSpPr>
        <p:spPr>
          <a:xfrm flipH="1" flipV="1">
            <a:off x="11137692" y="3899938"/>
            <a:ext cx="314793" cy="61570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CE6CE67-E0C6-4070-A3D0-76725C2B8FFA}"/>
              </a:ext>
            </a:extLst>
          </p:cNvPr>
          <p:cNvSpPr txBox="1"/>
          <p:nvPr/>
        </p:nvSpPr>
        <p:spPr>
          <a:xfrm>
            <a:off x="10648018" y="4621961"/>
            <a:ext cx="1703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0.5km</a:t>
            </a:r>
          </a:p>
          <a:p>
            <a:pPr algn="ctr"/>
            <a:r>
              <a:rPr lang="en-GB" sz="2400" dirty="0"/>
              <a:t>Radius</a:t>
            </a:r>
          </a:p>
          <a:p>
            <a:pPr algn="ctr"/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86EB3E-CF25-43DF-B404-2747CD63B8B1}"/>
              </a:ext>
            </a:extLst>
          </p:cNvPr>
          <p:cNvSpPr txBox="1"/>
          <p:nvPr/>
        </p:nvSpPr>
        <p:spPr>
          <a:xfrm>
            <a:off x="8519396" y="2028665"/>
            <a:ext cx="226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Thistle</a:t>
            </a:r>
            <a:endParaRPr lang="en-GB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BF5BD-96C6-454E-ABA9-D95676908D71}"/>
              </a:ext>
            </a:extLst>
          </p:cNvPr>
          <p:cNvSpPr txBox="1"/>
          <p:nvPr/>
        </p:nvSpPr>
        <p:spPr>
          <a:xfrm>
            <a:off x="3450239" y="5659596"/>
            <a:ext cx="47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1km taken off task distance for any barrel or thistle </a:t>
            </a:r>
            <a:r>
              <a:rPr lang="en-GB" sz="2800" dirty="0" err="1"/>
              <a:t>turnpoint</a:t>
            </a:r>
            <a:r>
              <a:rPr lang="en-GB" sz="2800" dirty="0"/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32D642-A750-4B54-A16D-535E67E07FA9}"/>
              </a:ext>
            </a:extLst>
          </p:cNvPr>
          <p:cNvSpPr/>
          <p:nvPr/>
        </p:nvSpPr>
        <p:spPr>
          <a:xfrm>
            <a:off x="4331095" y="104221"/>
            <a:ext cx="35298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Turnpoints</a:t>
            </a:r>
            <a:endParaRPr lang="en-US" sz="6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E37BD-F8C2-4007-927D-FC4D66D6C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2" t="29436" r="19824" b="19959"/>
          <a:stretch/>
        </p:blipFill>
        <p:spPr>
          <a:xfrm>
            <a:off x="-84093" y="1158567"/>
            <a:ext cx="6436683" cy="47925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307145-B5E3-41FC-8D97-626D7216E3E0}"/>
              </a:ext>
            </a:extLst>
          </p:cNvPr>
          <p:cNvSpPr/>
          <p:nvPr/>
        </p:nvSpPr>
        <p:spPr>
          <a:xfrm>
            <a:off x="69951" y="239131"/>
            <a:ext cx="4871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(</a:t>
            </a:r>
            <a:r>
              <a:rPr lang="en-US" sz="54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T</a:t>
            </a:r>
            <a:r>
              <a:rPr lang="en-US" sz="5400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urnpoints</a:t>
            </a:r>
            <a:r>
              <a:rPr lang="en-US" sz="5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3F98B8-B013-4567-80E2-5606A4BE061F}"/>
              </a:ext>
            </a:extLst>
          </p:cNvPr>
          <p:cNvSpPr/>
          <p:nvPr/>
        </p:nvSpPr>
        <p:spPr>
          <a:xfrm>
            <a:off x="4908888" y="327570"/>
            <a:ext cx="57911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n-US" sz="4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Area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A</a:t>
            </a:r>
            <a:r>
              <a:rPr lang="en-US" sz="4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ssigned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T</a:t>
            </a:r>
            <a:r>
              <a:rPr lang="en-US" sz="4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ask</a:t>
            </a:r>
          </a:p>
          <a:p>
            <a:pPr algn="ctr"/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   or Variable Sector</a:t>
            </a:r>
            <a:endParaRPr lang="en-US" sz="4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6FF30-F1A6-4476-B826-9DE90F98224D}"/>
              </a:ext>
            </a:extLst>
          </p:cNvPr>
          <p:cNvSpPr txBox="1"/>
          <p:nvPr/>
        </p:nvSpPr>
        <p:spPr>
          <a:xfrm>
            <a:off x="6637400" y="1837741"/>
            <a:ext cx="5534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AAT’s will be scored as undeclared tasks and the sum of the radii used will be deducted from the task distance.</a:t>
            </a:r>
          </a:p>
          <a:p>
            <a:endParaRPr lang="en-GB" sz="3200" dirty="0"/>
          </a:p>
          <a:p>
            <a:r>
              <a:rPr lang="en-GB" sz="3200" dirty="0"/>
              <a:t> VS’s will only apply at comps  or club task weeks but are scored as declared; otherwise the same.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7EB2BA-BBF8-4307-A162-0B6EAA2D4466}"/>
              </a:ext>
            </a:extLst>
          </p:cNvPr>
          <p:cNvCxnSpPr>
            <a:cxnSpLocks/>
          </p:cNvCxnSpPr>
          <p:nvPr/>
        </p:nvCxnSpPr>
        <p:spPr>
          <a:xfrm>
            <a:off x="1154243" y="3477716"/>
            <a:ext cx="1537975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2DEC40-FFDE-448A-8CEC-E167DE99F7D7}"/>
              </a:ext>
            </a:extLst>
          </p:cNvPr>
          <p:cNvSpPr txBox="1"/>
          <p:nvPr/>
        </p:nvSpPr>
        <p:spPr>
          <a:xfrm>
            <a:off x="1241026" y="3597641"/>
            <a:ext cx="339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a Competition</a:t>
            </a:r>
          </a:p>
          <a:p>
            <a:pPr algn="ctr"/>
            <a:r>
              <a:rPr lang="en-GB" sz="2800" dirty="0"/>
              <a:t>selected radii</a:t>
            </a:r>
          </a:p>
        </p:txBody>
      </p:sp>
    </p:spTree>
    <p:extLst>
      <p:ext uri="{BB962C8B-B14F-4D97-AF65-F5344CB8AC3E}">
        <p14:creationId xmlns:p14="http://schemas.microsoft.com/office/powerpoint/2010/main" val="29293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B6D7D2-6B0C-4A7E-949C-0C4F1DA90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790" y="708860"/>
            <a:ext cx="4481168" cy="36107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010961-BB6E-44F4-A11F-DE862AEF1499}"/>
              </a:ext>
            </a:extLst>
          </p:cNvPr>
          <p:cNvSpPr/>
          <p:nvPr/>
        </p:nvSpPr>
        <p:spPr>
          <a:xfrm>
            <a:off x="4427114" y="104221"/>
            <a:ext cx="33377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The Finish</a:t>
            </a:r>
            <a:endParaRPr lang="en-US" sz="6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71893-EBE3-478E-AE45-4D5C4F036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0"/>
          <a:stretch/>
        </p:blipFill>
        <p:spPr>
          <a:xfrm>
            <a:off x="503583" y="1033668"/>
            <a:ext cx="3588097" cy="328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284C9-FF3D-4505-8F52-ED3BE81E3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048" y="2837705"/>
            <a:ext cx="3934374" cy="38010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9DA93-736F-44FB-89F0-0C226BA253A5}"/>
              </a:ext>
            </a:extLst>
          </p:cNvPr>
          <p:cNvCxnSpPr>
            <a:cxnSpLocks/>
          </p:cNvCxnSpPr>
          <p:nvPr/>
        </p:nvCxnSpPr>
        <p:spPr>
          <a:xfrm flipV="1">
            <a:off x="887896" y="2001078"/>
            <a:ext cx="3203784" cy="205408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F9F747-49AF-475C-9FA5-E93957D1D8B2}"/>
              </a:ext>
            </a:extLst>
          </p:cNvPr>
          <p:cNvCxnSpPr>
            <a:cxnSpLocks/>
          </p:cNvCxnSpPr>
          <p:nvPr/>
        </p:nvCxnSpPr>
        <p:spPr>
          <a:xfrm flipV="1">
            <a:off x="2407226" y="1669774"/>
            <a:ext cx="1157609" cy="724699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7866DA-97AF-4063-8B53-0F906B943484}"/>
              </a:ext>
            </a:extLst>
          </p:cNvPr>
          <p:cNvSpPr txBox="1"/>
          <p:nvPr/>
        </p:nvSpPr>
        <p:spPr>
          <a:xfrm>
            <a:off x="2216913" y="1455672"/>
            <a:ext cx="112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0BB6C0-ECA7-420F-ABFC-2CDDC9D092AE}"/>
              </a:ext>
            </a:extLst>
          </p:cNvPr>
          <p:cNvSpPr txBox="1"/>
          <p:nvPr/>
        </p:nvSpPr>
        <p:spPr>
          <a:xfrm>
            <a:off x="2638261" y="2885276"/>
            <a:ext cx="112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10km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EBD50D-8C25-40A8-B2F7-6F91CFA11ACD}"/>
              </a:ext>
            </a:extLst>
          </p:cNvPr>
          <p:cNvCxnSpPr>
            <a:cxnSpLocks/>
          </p:cNvCxnSpPr>
          <p:nvPr/>
        </p:nvCxnSpPr>
        <p:spPr>
          <a:xfrm flipH="1">
            <a:off x="4779903" y="4426226"/>
            <a:ext cx="414949" cy="18170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5EEBE7-69CB-4648-95D3-A5DFB8EF4576}"/>
              </a:ext>
            </a:extLst>
          </p:cNvPr>
          <p:cNvSpPr txBox="1"/>
          <p:nvPr/>
        </p:nvSpPr>
        <p:spPr>
          <a:xfrm>
            <a:off x="2516160" y="5006050"/>
            <a:ext cx="2403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be of infinite size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19440B-67DA-4082-9BAC-86E18620564F}"/>
              </a:ext>
            </a:extLst>
          </p:cNvPr>
          <p:cNvSpPr txBox="1"/>
          <p:nvPr/>
        </p:nvSpPr>
        <p:spPr>
          <a:xfrm>
            <a:off x="5642600" y="4563304"/>
            <a:ext cx="112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90°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F340F0-6F0D-482E-9AA9-835CCA048BF2}"/>
              </a:ext>
            </a:extLst>
          </p:cNvPr>
          <p:cNvCxnSpPr>
            <a:cxnSpLocks/>
          </p:cNvCxnSpPr>
          <p:nvPr/>
        </p:nvCxnSpPr>
        <p:spPr>
          <a:xfrm>
            <a:off x="9581322" y="1119884"/>
            <a:ext cx="662608" cy="1119733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DC95BA9-2622-49FF-A29A-4ED53EF8142E}"/>
              </a:ext>
            </a:extLst>
          </p:cNvPr>
          <p:cNvSpPr txBox="1"/>
          <p:nvPr/>
        </p:nvSpPr>
        <p:spPr>
          <a:xfrm>
            <a:off x="9784988" y="1010515"/>
            <a:ext cx="252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(Normally 3km)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F91946-2FAC-46A9-9457-797AB9AF9928}"/>
              </a:ext>
            </a:extLst>
          </p:cNvPr>
          <p:cNvSpPr txBox="1"/>
          <p:nvPr/>
        </p:nvSpPr>
        <p:spPr>
          <a:xfrm>
            <a:off x="1210824" y="1050268"/>
            <a:ext cx="235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Straight Line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2C127C-95D4-4E8D-BE10-E3C6EAB0C205}"/>
              </a:ext>
            </a:extLst>
          </p:cNvPr>
          <p:cNvSpPr txBox="1"/>
          <p:nvPr/>
        </p:nvSpPr>
        <p:spPr>
          <a:xfrm>
            <a:off x="5974986" y="6119229"/>
            <a:ext cx="235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Sector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10D84D-9985-4EA7-B4A9-DD1C3E401400}"/>
              </a:ext>
            </a:extLst>
          </p:cNvPr>
          <p:cNvSpPr txBox="1"/>
          <p:nvPr/>
        </p:nvSpPr>
        <p:spPr>
          <a:xfrm>
            <a:off x="9069369" y="4085018"/>
            <a:ext cx="2738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Finish Circle</a:t>
            </a:r>
          </a:p>
          <a:p>
            <a:pPr algn="ctr"/>
            <a:r>
              <a:rPr lang="en-GB" sz="2800" dirty="0"/>
              <a:t>(Can be any size)</a:t>
            </a:r>
          </a:p>
        </p:txBody>
      </p:sp>
    </p:spTree>
    <p:extLst>
      <p:ext uri="{BB962C8B-B14F-4D97-AF65-F5344CB8AC3E}">
        <p14:creationId xmlns:p14="http://schemas.microsoft.com/office/powerpoint/2010/main" val="4751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5562A-C8EE-4A99-95D4-2A7DAF699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2" r="16413"/>
          <a:stretch/>
        </p:blipFill>
        <p:spPr>
          <a:xfrm>
            <a:off x="31228" y="0"/>
            <a:ext cx="121607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04408-F9FE-4FCE-9310-1BC12B77060F}"/>
              </a:ext>
            </a:extLst>
          </p:cNvPr>
          <p:cNvSpPr txBox="1"/>
          <p:nvPr/>
        </p:nvSpPr>
        <p:spPr>
          <a:xfrm>
            <a:off x="1124261" y="2773180"/>
            <a:ext cx="4631961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1000m Height Rule</a:t>
            </a:r>
          </a:p>
          <a:p>
            <a:pPr algn="ctr"/>
            <a:r>
              <a:rPr lang="en-GB" sz="3600" u="sng" dirty="0"/>
              <a:t>Start/Finish</a:t>
            </a:r>
          </a:p>
          <a:p>
            <a:pPr algn="ctr"/>
            <a:r>
              <a:rPr lang="en-GB" sz="2800" dirty="0"/>
              <a:t>For 10m of height loss over 1000m, 1km will be deducted from the task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5F01A-E8AD-40E9-AD62-1CF304107B7A}"/>
              </a:ext>
            </a:extLst>
          </p:cNvPr>
          <p:cNvSpPr txBox="1"/>
          <p:nvPr/>
        </p:nvSpPr>
        <p:spPr>
          <a:xfrm>
            <a:off x="41424" y="-42211"/>
            <a:ext cx="400118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100km FAI Club</a:t>
            </a:r>
          </a:p>
          <a:p>
            <a:pPr algn="ctr"/>
            <a:r>
              <a:rPr lang="en-GB" sz="3600" u="sng" dirty="0"/>
              <a:t>Triangle (103.4km)</a:t>
            </a:r>
          </a:p>
          <a:p>
            <a:pPr algn="ctr"/>
            <a:r>
              <a:rPr lang="en-GB" sz="3600" u="sng" dirty="0"/>
              <a:t>PCS-STI-MVN-PCS</a:t>
            </a:r>
          </a:p>
        </p:txBody>
      </p:sp>
    </p:spTree>
    <p:extLst>
      <p:ext uri="{BB962C8B-B14F-4D97-AF65-F5344CB8AC3E}">
        <p14:creationId xmlns:p14="http://schemas.microsoft.com/office/powerpoint/2010/main" val="27559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D80A0-E4ED-4602-AFDC-8EB5B93F9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94" y="3055569"/>
            <a:ext cx="3391373" cy="3324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59D35-EEAA-4078-BD40-EFE63D773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212" y="3401841"/>
            <a:ext cx="4096322" cy="2876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793B3B-11A5-46F1-A8EE-A368F1605541}"/>
              </a:ext>
            </a:extLst>
          </p:cNvPr>
          <p:cNvSpPr/>
          <p:nvPr/>
        </p:nvSpPr>
        <p:spPr>
          <a:xfrm>
            <a:off x="347092" y="29271"/>
            <a:ext cx="11497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Scoring: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 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</a:rPr>
              <a:t>Shape</a:t>
            </a:r>
          </a:p>
          <a:p>
            <a:pPr algn="ctr"/>
            <a:r>
              <a:rPr lang="en-US" sz="4800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The soaring weather &amp; airspace takes priority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234B4-6F71-4B68-B032-B478326E39BB}"/>
              </a:ext>
            </a:extLst>
          </p:cNvPr>
          <p:cNvSpPr txBox="1"/>
          <p:nvPr/>
        </p:nvSpPr>
        <p:spPr>
          <a:xfrm>
            <a:off x="370637" y="2041150"/>
            <a:ext cx="4366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Max Shape Factor =1.08 (for the 28% FAI Triangle)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E9289-9DC1-432C-986C-8C2024E92B76}"/>
              </a:ext>
            </a:extLst>
          </p:cNvPr>
          <p:cNvSpPr txBox="1"/>
          <p:nvPr/>
        </p:nvSpPr>
        <p:spPr>
          <a:xfrm>
            <a:off x="7358549" y="1998680"/>
            <a:ext cx="436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Can have a dog leg up to 5% greater total distance without a shape penalty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C9A7B-6F91-4FB5-B227-CA5A5EF45312}"/>
              </a:ext>
            </a:extLst>
          </p:cNvPr>
          <p:cNvSpPr txBox="1"/>
          <p:nvPr/>
        </p:nvSpPr>
        <p:spPr>
          <a:xfrm>
            <a:off x="3523575" y="4069811"/>
            <a:ext cx="4366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Can have up to 4 waypoints and a start plus a finish</a:t>
            </a:r>
          </a:p>
          <a:p>
            <a:pPr algn="ctr"/>
            <a:r>
              <a:rPr lang="en-GB" sz="3200" dirty="0"/>
              <a:t>( a total of 6)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AEBA70-7AFC-4406-B4E2-F4639844E4C4}"/>
              </a:ext>
            </a:extLst>
          </p:cNvPr>
          <p:cNvCxnSpPr>
            <a:cxnSpLocks/>
          </p:cNvCxnSpPr>
          <p:nvPr/>
        </p:nvCxnSpPr>
        <p:spPr>
          <a:xfrm>
            <a:off x="9114020" y="3852472"/>
            <a:ext cx="149901" cy="6145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90C24F-5265-4634-9468-AB1A6740A400}"/>
              </a:ext>
            </a:extLst>
          </p:cNvPr>
          <p:cNvSpPr txBox="1"/>
          <p:nvPr/>
        </p:nvSpPr>
        <p:spPr>
          <a:xfrm>
            <a:off x="8154645" y="4392112"/>
            <a:ext cx="14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Start/ Finish</a:t>
            </a:r>
          </a:p>
        </p:txBody>
      </p:sp>
    </p:spTree>
    <p:extLst>
      <p:ext uri="{BB962C8B-B14F-4D97-AF65-F5344CB8AC3E}">
        <p14:creationId xmlns:p14="http://schemas.microsoft.com/office/powerpoint/2010/main" val="41917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</TotalTime>
  <Words>1258</Words>
  <Application>Microsoft Office PowerPoint</Application>
  <PresentationFormat>Widescreen</PresentationFormat>
  <Paragraphs>236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Aller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Cervantes</dc:creator>
  <cp:lastModifiedBy>Santiago Cervantes</cp:lastModifiedBy>
  <cp:revision>112</cp:revision>
  <dcterms:created xsi:type="dcterms:W3CDTF">2021-01-07T09:15:29Z</dcterms:created>
  <dcterms:modified xsi:type="dcterms:W3CDTF">2021-01-11T17:05:31Z</dcterms:modified>
</cp:coreProperties>
</file>