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311" r:id="rId2"/>
    <p:sldId id="343" r:id="rId3"/>
    <p:sldId id="344" r:id="rId4"/>
    <p:sldId id="347" r:id="rId5"/>
    <p:sldId id="350" r:id="rId6"/>
    <p:sldId id="348" r:id="rId7"/>
    <p:sldId id="349" r:id="rId8"/>
    <p:sldId id="346" r:id="rId9"/>
  </p:sldIdLst>
  <p:sldSz cx="9144000" cy="6858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59" autoAdjust="0"/>
    <p:restoredTop sz="77758" autoAdjust="0"/>
  </p:normalViewPr>
  <p:slideViewPr>
    <p:cSldViewPr>
      <p:cViewPr varScale="1">
        <p:scale>
          <a:sx n="62" d="100"/>
          <a:sy n="62" d="100"/>
        </p:scale>
        <p:origin x="1872"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4B4A9606-1350-4477-874E-246939E675AB}" type="datetimeFigureOut">
              <a:rPr lang="en-GB" smtClean="0"/>
              <a:t>02/02/2023</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3768A252-8D51-41EE-B05C-6869DC404E93}" type="slidenum">
              <a:rPr lang="en-GB" smtClean="0"/>
              <a:t>‹#›</a:t>
            </a:fld>
            <a:endParaRPr lang="en-GB"/>
          </a:p>
        </p:txBody>
      </p:sp>
    </p:spTree>
    <p:extLst>
      <p:ext uri="{BB962C8B-B14F-4D97-AF65-F5344CB8AC3E}">
        <p14:creationId xmlns:p14="http://schemas.microsoft.com/office/powerpoint/2010/main" val="14342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768A252-8D51-41EE-B05C-6869DC404E93}" type="slidenum">
              <a:rPr lang="en-GB" smtClean="0"/>
              <a:t>1</a:t>
            </a:fld>
            <a:endParaRPr lang="en-GB"/>
          </a:p>
        </p:txBody>
      </p:sp>
    </p:spTree>
    <p:extLst>
      <p:ext uri="{BB962C8B-B14F-4D97-AF65-F5344CB8AC3E}">
        <p14:creationId xmlns:p14="http://schemas.microsoft.com/office/powerpoint/2010/main" val="815668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768A252-8D51-41EE-B05C-6869DC404E93}" type="slidenum">
              <a:rPr lang="en-GB" smtClean="0"/>
              <a:t>2</a:t>
            </a:fld>
            <a:endParaRPr lang="en-GB"/>
          </a:p>
        </p:txBody>
      </p:sp>
    </p:spTree>
    <p:extLst>
      <p:ext uri="{BB962C8B-B14F-4D97-AF65-F5344CB8AC3E}">
        <p14:creationId xmlns:p14="http://schemas.microsoft.com/office/powerpoint/2010/main" val="1026497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768A252-8D51-41EE-B05C-6869DC404E93}" type="slidenum">
              <a:rPr lang="en-GB" smtClean="0"/>
              <a:t>3</a:t>
            </a:fld>
            <a:endParaRPr lang="en-GB"/>
          </a:p>
        </p:txBody>
      </p:sp>
    </p:spTree>
    <p:extLst>
      <p:ext uri="{BB962C8B-B14F-4D97-AF65-F5344CB8AC3E}">
        <p14:creationId xmlns:p14="http://schemas.microsoft.com/office/powerpoint/2010/main" val="3141286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768A252-8D51-41EE-B05C-6869DC404E93}" type="slidenum">
              <a:rPr lang="en-GB" smtClean="0"/>
              <a:t>4</a:t>
            </a:fld>
            <a:endParaRPr lang="en-GB"/>
          </a:p>
        </p:txBody>
      </p:sp>
    </p:spTree>
    <p:extLst>
      <p:ext uri="{BB962C8B-B14F-4D97-AF65-F5344CB8AC3E}">
        <p14:creationId xmlns:p14="http://schemas.microsoft.com/office/powerpoint/2010/main" val="3515364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768A252-8D51-41EE-B05C-6869DC404E93}" type="slidenum">
              <a:rPr lang="en-GB" smtClean="0"/>
              <a:t>5</a:t>
            </a:fld>
            <a:endParaRPr lang="en-GB"/>
          </a:p>
        </p:txBody>
      </p:sp>
    </p:spTree>
    <p:extLst>
      <p:ext uri="{BB962C8B-B14F-4D97-AF65-F5344CB8AC3E}">
        <p14:creationId xmlns:p14="http://schemas.microsoft.com/office/powerpoint/2010/main" val="2275513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768A252-8D51-41EE-B05C-6869DC404E93}" type="slidenum">
              <a:rPr lang="en-GB" smtClean="0"/>
              <a:t>6</a:t>
            </a:fld>
            <a:endParaRPr lang="en-GB"/>
          </a:p>
        </p:txBody>
      </p:sp>
    </p:spTree>
    <p:extLst>
      <p:ext uri="{BB962C8B-B14F-4D97-AF65-F5344CB8AC3E}">
        <p14:creationId xmlns:p14="http://schemas.microsoft.com/office/powerpoint/2010/main" val="1158905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768A252-8D51-41EE-B05C-6869DC404E93}" type="slidenum">
              <a:rPr lang="en-GB" smtClean="0"/>
              <a:t>7</a:t>
            </a:fld>
            <a:endParaRPr lang="en-GB"/>
          </a:p>
        </p:txBody>
      </p:sp>
    </p:spTree>
    <p:extLst>
      <p:ext uri="{BB962C8B-B14F-4D97-AF65-F5344CB8AC3E}">
        <p14:creationId xmlns:p14="http://schemas.microsoft.com/office/powerpoint/2010/main" val="207944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768A252-8D51-41EE-B05C-6869DC404E93}" type="slidenum">
              <a:rPr lang="en-GB" smtClean="0"/>
              <a:t>8</a:t>
            </a:fld>
            <a:endParaRPr lang="en-GB"/>
          </a:p>
        </p:txBody>
      </p:sp>
    </p:spTree>
    <p:extLst>
      <p:ext uri="{BB962C8B-B14F-4D97-AF65-F5344CB8AC3E}">
        <p14:creationId xmlns:p14="http://schemas.microsoft.com/office/powerpoint/2010/main" val="954820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1E19E9-408F-4FF5-A344-356C51412193}"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E19E9-408F-4FF5-A344-356C51412193}"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1E19E9-408F-4FF5-A344-356C51412193}"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E19E9-408F-4FF5-A344-356C51412193}"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1E19E9-408F-4FF5-A344-356C51412193}"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1E19E9-408F-4FF5-A344-356C51412193}"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1E19E9-408F-4FF5-A344-356C51412193}" type="datetimeFigureOut">
              <a:rPr lang="en-GB" smtClean="0"/>
              <a:t>02/02/2023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57B9CD-0E36-4BC2-BE8B-A83ECF9A7A36}"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1E19E9-408F-4FF5-A344-356C51412193}" type="datetimeFigureOut">
              <a:rPr lang="en-GB" smtClean="0"/>
              <a:t>02/02/2023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E19E9-408F-4FF5-A344-356C51412193}" type="datetimeFigureOut">
              <a:rPr lang="en-GB" smtClean="0"/>
              <a:t>02/02/2023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1E19E9-408F-4FF5-A344-356C51412193}"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7B9CD-0E36-4BC2-BE8B-A83ECF9A7A36}"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1E19E9-408F-4FF5-A344-356C51412193}"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81E19E9-408F-4FF5-A344-356C51412193}" type="datetimeFigureOut">
              <a:rPr lang="en-GB" smtClean="0"/>
              <a:t>02/02/2023</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C57B9CD-0E36-4BC2-BE8B-A83ECF9A7A3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420888"/>
            <a:ext cx="9144000" cy="208823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GB" sz="4800" dirty="0">
                <a:solidFill>
                  <a:srgbClr val="D2533C"/>
                </a:solidFill>
              </a:rPr>
              <a:t>Sc Weekend X/C Training Group</a:t>
            </a:r>
            <a:endParaRPr lang="en-GB" sz="4800" cap="all" dirty="0">
              <a:solidFill>
                <a:srgbClr val="D2533C"/>
              </a:solidFill>
            </a:endParaRPr>
          </a:p>
          <a:p>
            <a:pPr algn="ctr"/>
            <a:r>
              <a:rPr lang="en-GB" sz="3100" cap="all" dirty="0">
                <a:solidFill>
                  <a:srgbClr val="D2533C"/>
                </a:solidFill>
              </a:rPr>
              <a:t>Some </a:t>
            </a:r>
            <a:r>
              <a:rPr lang="en-GB" sz="3100" cap="all">
                <a:solidFill>
                  <a:srgbClr val="D2533C"/>
                </a:solidFill>
              </a:rPr>
              <a:t>basic X/C </a:t>
            </a:r>
            <a:r>
              <a:rPr lang="en-GB" sz="3100" cap="all" dirty="0">
                <a:solidFill>
                  <a:srgbClr val="D2533C"/>
                </a:solidFill>
              </a:rPr>
              <a:t>hints for new pilots </a:t>
            </a:r>
          </a:p>
          <a:p>
            <a:pPr algn="ctr"/>
            <a:endParaRPr lang="en-GB" sz="28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2172294" cy="10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957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2172294" cy="10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352CA337-3322-8DAB-A484-5F8A79DA8794}"/>
              </a:ext>
            </a:extLst>
          </p:cNvPr>
          <p:cNvPicPr>
            <a:picLocks noChangeAspect="1"/>
          </p:cNvPicPr>
          <p:nvPr/>
        </p:nvPicPr>
        <p:blipFill>
          <a:blip r:embed="rId4"/>
          <a:stretch>
            <a:fillRect/>
          </a:stretch>
        </p:blipFill>
        <p:spPr>
          <a:xfrm>
            <a:off x="923666" y="1556792"/>
            <a:ext cx="7320742" cy="5220920"/>
          </a:xfrm>
          <a:prstGeom prst="rect">
            <a:avLst/>
          </a:prstGeom>
        </p:spPr>
      </p:pic>
      <p:sp>
        <p:nvSpPr>
          <p:cNvPr id="6" name="TextBox 5">
            <a:extLst>
              <a:ext uri="{FF2B5EF4-FFF2-40B4-BE49-F238E27FC236}">
                <a16:creationId xmlns:a16="http://schemas.microsoft.com/office/drawing/2014/main" id="{54F316C9-9D65-C9CD-352D-80755CC1C62A}"/>
              </a:ext>
            </a:extLst>
          </p:cNvPr>
          <p:cNvSpPr txBox="1"/>
          <p:nvPr/>
        </p:nvSpPr>
        <p:spPr>
          <a:xfrm>
            <a:off x="6084168" y="3740839"/>
            <a:ext cx="2808312" cy="1477328"/>
          </a:xfrm>
          <a:prstGeom prst="rect">
            <a:avLst/>
          </a:prstGeom>
          <a:noFill/>
        </p:spPr>
        <p:txBody>
          <a:bodyPr wrap="square" rtlCol="0">
            <a:spAutoFit/>
          </a:bodyPr>
          <a:lstStyle/>
          <a:p>
            <a:r>
              <a:rPr lang="en-GB" b="1" dirty="0"/>
              <a:t>Task distance 323km</a:t>
            </a:r>
          </a:p>
          <a:p>
            <a:r>
              <a:rPr lang="en-GB" b="1" dirty="0"/>
              <a:t>Task speed 70km/h</a:t>
            </a:r>
          </a:p>
          <a:p>
            <a:r>
              <a:rPr lang="en-GB" b="1" dirty="0"/>
              <a:t>Time on task 4h 37min</a:t>
            </a:r>
          </a:p>
          <a:p>
            <a:r>
              <a:rPr lang="en-GB" b="1" dirty="0"/>
              <a:t>Total flight time 5h 2min</a:t>
            </a:r>
          </a:p>
          <a:p>
            <a:r>
              <a:rPr lang="en-GB" b="1" dirty="0"/>
              <a:t>Wind 200/07</a:t>
            </a:r>
          </a:p>
        </p:txBody>
      </p:sp>
    </p:spTree>
    <p:extLst>
      <p:ext uri="{BB962C8B-B14F-4D97-AF65-F5344CB8AC3E}">
        <p14:creationId xmlns:p14="http://schemas.microsoft.com/office/powerpoint/2010/main" val="11930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2172294" cy="10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a:extLst>
              <a:ext uri="{FF2B5EF4-FFF2-40B4-BE49-F238E27FC236}">
                <a16:creationId xmlns:a16="http://schemas.microsoft.com/office/drawing/2014/main" id="{98680E1D-7CAF-DF80-824D-0A2A495A85C1}"/>
              </a:ext>
            </a:extLst>
          </p:cNvPr>
          <p:cNvSpPr>
            <a:spLocks noGrp="1"/>
          </p:cNvSpPr>
          <p:nvPr>
            <p:ph idx="1"/>
          </p:nvPr>
        </p:nvSpPr>
        <p:spPr>
          <a:xfrm>
            <a:off x="457200" y="2420888"/>
            <a:ext cx="8229600" cy="4176464"/>
          </a:xfrm>
        </p:spPr>
        <p:txBody>
          <a:bodyPr>
            <a:normAutofit/>
          </a:bodyPr>
          <a:lstStyle/>
          <a:p>
            <a:pPr marL="566928" indent="-457200">
              <a:buClr>
                <a:schemeClr val="tx1"/>
              </a:buClr>
              <a:buSzPct val="100000"/>
              <a:buFont typeface="+mj-lt"/>
              <a:buAutoNum type="arabicPeriod"/>
            </a:pPr>
            <a:r>
              <a:rPr lang="en-GB" dirty="0"/>
              <a:t>Be thorough in your pre-flight preparation. Don’t assume, check (weather, NOTAMS, W&amp;B, task, etc.)</a:t>
            </a:r>
          </a:p>
          <a:p>
            <a:pPr marL="566928" indent="-457200">
              <a:buClr>
                <a:schemeClr val="tx1"/>
              </a:buClr>
              <a:buSzPct val="100000"/>
              <a:buFont typeface="+mj-lt"/>
              <a:buAutoNum type="arabicPeriod"/>
            </a:pPr>
            <a:r>
              <a:rPr lang="en-GB" dirty="0"/>
              <a:t>Understand when soaring is likely to start and stop. Task accordingly, be realistic.</a:t>
            </a:r>
          </a:p>
          <a:p>
            <a:pPr marL="566928" indent="-457200">
              <a:buClr>
                <a:schemeClr val="tx1"/>
              </a:buClr>
              <a:buSzPct val="100000"/>
              <a:buFont typeface="+mj-lt"/>
              <a:buAutoNum type="arabicPeriod"/>
            </a:pPr>
            <a:r>
              <a:rPr lang="en-GB" dirty="0"/>
              <a:t>Have a clear idea of when and where you want to be towed to; take a high tow to good lift if necessary</a:t>
            </a:r>
          </a:p>
          <a:p>
            <a:pPr marL="566928" indent="-457200">
              <a:buClr>
                <a:schemeClr val="tx1"/>
              </a:buClr>
              <a:buSzPct val="100000"/>
              <a:buFont typeface="+mj-lt"/>
              <a:buAutoNum type="arabicPeriod"/>
            </a:pPr>
            <a:r>
              <a:rPr lang="en-GB" dirty="0"/>
              <a:t>Get a good climb before setting off. Get a feel for the thermals and take a good look along track.</a:t>
            </a:r>
          </a:p>
          <a:p>
            <a:pPr marL="566928" indent="-457200">
              <a:buClr>
                <a:schemeClr val="tx1"/>
              </a:buClr>
              <a:buSzPct val="100000"/>
              <a:buFont typeface="+mj-lt"/>
              <a:buAutoNum type="arabicPeriod"/>
            </a:pPr>
            <a:r>
              <a:rPr lang="en-GB" dirty="0"/>
              <a:t>Understand your start sector/line size and orientation. Don’t need to fly over the start point (or any waypoint)</a:t>
            </a:r>
          </a:p>
          <a:p>
            <a:pPr marL="566928" indent="-457200">
              <a:buFont typeface="+mj-lt"/>
              <a:buAutoNum type="arabicPeriod"/>
            </a:pPr>
            <a:endParaRPr lang="en-GB" dirty="0"/>
          </a:p>
        </p:txBody>
      </p:sp>
      <p:sp>
        <p:nvSpPr>
          <p:cNvPr id="3" name="TextBox 2">
            <a:extLst>
              <a:ext uri="{FF2B5EF4-FFF2-40B4-BE49-F238E27FC236}">
                <a16:creationId xmlns:a16="http://schemas.microsoft.com/office/drawing/2014/main" id="{C288578A-8196-40AE-0333-46970B492CD1}"/>
              </a:ext>
            </a:extLst>
          </p:cNvPr>
          <p:cNvSpPr txBox="1"/>
          <p:nvPr/>
        </p:nvSpPr>
        <p:spPr>
          <a:xfrm>
            <a:off x="1547664" y="1596368"/>
            <a:ext cx="5832648" cy="523220"/>
          </a:xfrm>
          <a:prstGeom prst="rect">
            <a:avLst/>
          </a:prstGeom>
          <a:noFill/>
        </p:spPr>
        <p:txBody>
          <a:bodyPr wrap="square" rtlCol="0">
            <a:spAutoFit/>
          </a:bodyPr>
          <a:lstStyle/>
          <a:p>
            <a:pPr algn="ctr"/>
            <a:r>
              <a:rPr lang="en-GB" sz="2800" b="1" dirty="0"/>
              <a:t>OBSERVATIONS &amp; HINTS (1)</a:t>
            </a:r>
          </a:p>
        </p:txBody>
      </p:sp>
    </p:spTree>
    <p:extLst>
      <p:ext uri="{BB962C8B-B14F-4D97-AF65-F5344CB8AC3E}">
        <p14:creationId xmlns:p14="http://schemas.microsoft.com/office/powerpoint/2010/main" val="202998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2172294" cy="10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a:extLst>
              <a:ext uri="{FF2B5EF4-FFF2-40B4-BE49-F238E27FC236}">
                <a16:creationId xmlns:a16="http://schemas.microsoft.com/office/drawing/2014/main" id="{98680E1D-7CAF-DF80-824D-0A2A495A85C1}"/>
              </a:ext>
            </a:extLst>
          </p:cNvPr>
          <p:cNvSpPr>
            <a:spLocks noGrp="1"/>
          </p:cNvSpPr>
          <p:nvPr>
            <p:ph idx="1"/>
          </p:nvPr>
        </p:nvSpPr>
        <p:spPr>
          <a:xfrm>
            <a:off x="457200" y="2204864"/>
            <a:ext cx="8229600" cy="4653136"/>
          </a:xfrm>
        </p:spPr>
        <p:txBody>
          <a:bodyPr>
            <a:normAutofit/>
          </a:bodyPr>
          <a:lstStyle/>
          <a:p>
            <a:pPr marL="566928" indent="-457200">
              <a:buClr>
                <a:schemeClr val="tx1"/>
              </a:buClr>
              <a:buSzPct val="100000"/>
              <a:buFont typeface="+mj-lt"/>
              <a:buAutoNum type="arabicPeriod"/>
            </a:pPr>
            <a:r>
              <a:rPr lang="en-GB" dirty="0"/>
              <a:t>On task, take more thermals in the early stage to settle in and gauge their strength. Always take good(?) lift unless close to </a:t>
            </a:r>
            <a:r>
              <a:rPr lang="en-GB" dirty="0" err="1"/>
              <a:t>cloudbase</a:t>
            </a:r>
            <a:r>
              <a:rPr lang="en-GB" dirty="0"/>
              <a:t>. Reject weak or broken lift unless low.</a:t>
            </a:r>
          </a:p>
          <a:p>
            <a:pPr marL="566928" indent="-457200">
              <a:buClr>
                <a:schemeClr val="tx1"/>
              </a:buClr>
              <a:buSzPct val="100000"/>
              <a:buFont typeface="+mj-lt"/>
              <a:buAutoNum type="arabicPeriod"/>
            </a:pPr>
            <a:r>
              <a:rPr lang="en-GB" dirty="0"/>
              <a:t>When nearing the top of a climb take a good look ahead on track to identify next lift before getting to </a:t>
            </a:r>
            <a:r>
              <a:rPr lang="en-GB" dirty="0" err="1"/>
              <a:t>cloudbase</a:t>
            </a:r>
            <a:r>
              <a:rPr lang="en-GB" dirty="0"/>
              <a:t>. Identify a distant feature to help leave in the right direction. </a:t>
            </a:r>
          </a:p>
          <a:p>
            <a:pPr marL="566928" indent="-457200">
              <a:buClr>
                <a:schemeClr val="tx1"/>
              </a:buClr>
              <a:buSzPct val="100000"/>
              <a:buFont typeface="+mj-lt"/>
              <a:buAutoNum type="arabicPeriod"/>
            </a:pPr>
            <a:r>
              <a:rPr lang="en-GB" dirty="0"/>
              <a:t>Your task speed is important even if you are not in a competition. XC speed is generally driven by selecting the best line and climbing well. Cruising speed is less important. Dolphin flying – no/maybe?</a:t>
            </a:r>
          </a:p>
          <a:p>
            <a:pPr marL="566928" indent="-457200">
              <a:buClr>
                <a:schemeClr val="tx1"/>
              </a:buClr>
              <a:buSzPct val="100000"/>
              <a:buFont typeface="+mj-lt"/>
              <a:buAutoNum type="arabicPeriod"/>
            </a:pPr>
            <a:endParaRPr lang="en-GB" dirty="0"/>
          </a:p>
        </p:txBody>
      </p:sp>
      <p:sp>
        <p:nvSpPr>
          <p:cNvPr id="3" name="TextBox 2">
            <a:extLst>
              <a:ext uri="{FF2B5EF4-FFF2-40B4-BE49-F238E27FC236}">
                <a16:creationId xmlns:a16="http://schemas.microsoft.com/office/drawing/2014/main" id="{C288578A-8196-40AE-0333-46970B492CD1}"/>
              </a:ext>
            </a:extLst>
          </p:cNvPr>
          <p:cNvSpPr txBox="1"/>
          <p:nvPr/>
        </p:nvSpPr>
        <p:spPr>
          <a:xfrm>
            <a:off x="1547664" y="1596368"/>
            <a:ext cx="5832648" cy="523220"/>
          </a:xfrm>
          <a:prstGeom prst="rect">
            <a:avLst/>
          </a:prstGeom>
          <a:noFill/>
        </p:spPr>
        <p:txBody>
          <a:bodyPr wrap="square" rtlCol="0">
            <a:spAutoFit/>
          </a:bodyPr>
          <a:lstStyle/>
          <a:p>
            <a:pPr algn="ctr"/>
            <a:r>
              <a:rPr lang="en-GB" sz="2800" b="1" dirty="0"/>
              <a:t>OBSERVATIONS &amp; HINTS (2)</a:t>
            </a:r>
          </a:p>
        </p:txBody>
      </p:sp>
    </p:spTree>
    <p:extLst>
      <p:ext uri="{BB962C8B-B14F-4D97-AF65-F5344CB8AC3E}">
        <p14:creationId xmlns:p14="http://schemas.microsoft.com/office/powerpoint/2010/main" val="1914637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2172294" cy="10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a:extLst>
              <a:ext uri="{FF2B5EF4-FFF2-40B4-BE49-F238E27FC236}">
                <a16:creationId xmlns:a16="http://schemas.microsoft.com/office/drawing/2014/main" id="{98680E1D-7CAF-DF80-824D-0A2A495A85C1}"/>
              </a:ext>
            </a:extLst>
          </p:cNvPr>
          <p:cNvSpPr>
            <a:spLocks noGrp="1"/>
          </p:cNvSpPr>
          <p:nvPr>
            <p:ph idx="1"/>
          </p:nvPr>
        </p:nvSpPr>
        <p:spPr>
          <a:xfrm>
            <a:off x="457200" y="2204864"/>
            <a:ext cx="8229600" cy="4653136"/>
          </a:xfrm>
        </p:spPr>
        <p:txBody>
          <a:bodyPr>
            <a:normAutofit/>
          </a:bodyPr>
          <a:lstStyle/>
          <a:p>
            <a:pPr marL="566928" indent="-457200">
              <a:buClr>
                <a:schemeClr val="tx1"/>
              </a:buClr>
              <a:buSzPct val="100000"/>
              <a:buFont typeface="+mj-lt"/>
              <a:buAutoNum type="arabicPeriod"/>
            </a:pPr>
            <a:r>
              <a:rPr lang="en-GB" dirty="0"/>
              <a:t>Get a feel for your glide performance</a:t>
            </a:r>
          </a:p>
          <a:p>
            <a:pPr marL="566928" indent="-457200">
              <a:buClr>
                <a:schemeClr val="tx1"/>
              </a:buClr>
              <a:buSzPct val="100000"/>
              <a:buFont typeface="+mj-lt"/>
              <a:buAutoNum type="arabicPeriod"/>
            </a:pPr>
            <a:r>
              <a:rPr lang="en-GB" dirty="0"/>
              <a:t>Use other gliders as a guide but always have your own plan.</a:t>
            </a:r>
          </a:p>
          <a:p>
            <a:pPr marL="566928" indent="-457200">
              <a:buClr>
                <a:schemeClr val="tx1"/>
              </a:buClr>
              <a:buSzPct val="100000"/>
              <a:buFont typeface="+mj-lt"/>
              <a:buAutoNum type="arabicPeriod"/>
            </a:pPr>
            <a:r>
              <a:rPr lang="en-GB" dirty="0"/>
              <a:t>Try not to wander too far off track. Can happen if deviating from a deviation but…</a:t>
            </a:r>
          </a:p>
          <a:p>
            <a:pPr marL="566928" indent="-457200">
              <a:buClr>
                <a:schemeClr val="tx1"/>
              </a:buClr>
              <a:buSzPct val="100000"/>
              <a:buFont typeface="+mj-lt"/>
              <a:buAutoNum type="arabicPeriod"/>
            </a:pPr>
            <a:r>
              <a:rPr lang="en-GB" dirty="0"/>
              <a:t>Significant deviations may be required to stay airborne</a:t>
            </a:r>
          </a:p>
          <a:p>
            <a:pPr marL="566928" indent="-457200">
              <a:buClr>
                <a:schemeClr val="tx1"/>
              </a:buClr>
              <a:buSzPct val="100000"/>
              <a:buFont typeface="+mj-lt"/>
              <a:buAutoNum type="arabicPeriod"/>
            </a:pPr>
            <a:r>
              <a:rPr lang="en-GB" dirty="0"/>
              <a:t>Don’t worry about getting low and or slow. Fly your own flight.</a:t>
            </a:r>
          </a:p>
          <a:p>
            <a:pPr marL="566928" indent="-457200">
              <a:buClr>
                <a:schemeClr val="tx1"/>
              </a:buClr>
              <a:buSzPct val="100000"/>
              <a:buFont typeface="+mj-lt"/>
              <a:buAutoNum type="arabicPeriod"/>
            </a:pPr>
            <a:r>
              <a:rPr lang="en-GB" dirty="0"/>
              <a:t>Keep going if conditions are ok but recognise when to quit and go home (or exercise a good land-out option)</a:t>
            </a:r>
          </a:p>
        </p:txBody>
      </p:sp>
      <p:sp>
        <p:nvSpPr>
          <p:cNvPr id="3" name="TextBox 2">
            <a:extLst>
              <a:ext uri="{FF2B5EF4-FFF2-40B4-BE49-F238E27FC236}">
                <a16:creationId xmlns:a16="http://schemas.microsoft.com/office/drawing/2014/main" id="{C288578A-8196-40AE-0333-46970B492CD1}"/>
              </a:ext>
            </a:extLst>
          </p:cNvPr>
          <p:cNvSpPr txBox="1"/>
          <p:nvPr/>
        </p:nvSpPr>
        <p:spPr>
          <a:xfrm>
            <a:off x="1547664" y="1596368"/>
            <a:ext cx="5832648" cy="523220"/>
          </a:xfrm>
          <a:prstGeom prst="rect">
            <a:avLst/>
          </a:prstGeom>
          <a:noFill/>
        </p:spPr>
        <p:txBody>
          <a:bodyPr wrap="square" rtlCol="0">
            <a:spAutoFit/>
          </a:bodyPr>
          <a:lstStyle/>
          <a:p>
            <a:pPr algn="ctr"/>
            <a:r>
              <a:rPr lang="en-GB" sz="2800" b="1" dirty="0"/>
              <a:t>OBSERVATIONS &amp; HINTS (3)</a:t>
            </a:r>
          </a:p>
        </p:txBody>
      </p:sp>
    </p:spTree>
    <p:extLst>
      <p:ext uri="{BB962C8B-B14F-4D97-AF65-F5344CB8AC3E}">
        <p14:creationId xmlns:p14="http://schemas.microsoft.com/office/powerpoint/2010/main" val="1386157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2172294" cy="10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a:extLst>
              <a:ext uri="{FF2B5EF4-FFF2-40B4-BE49-F238E27FC236}">
                <a16:creationId xmlns:a16="http://schemas.microsoft.com/office/drawing/2014/main" id="{98680E1D-7CAF-DF80-824D-0A2A495A85C1}"/>
              </a:ext>
            </a:extLst>
          </p:cNvPr>
          <p:cNvSpPr>
            <a:spLocks noGrp="1"/>
          </p:cNvSpPr>
          <p:nvPr>
            <p:ph idx="1"/>
          </p:nvPr>
        </p:nvSpPr>
        <p:spPr>
          <a:xfrm>
            <a:off x="457200" y="2132856"/>
            <a:ext cx="8229600" cy="4437112"/>
          </a:xfrm>
        </p:spPr>
        <p:txBody>
          <a:bodyPr>
            <a:normAutofit/>
          </a:bodyPr>
          <a:lstStyle/>
          <a:p>
            <a:pPr marL="566928" indent="-457200">
              <a:buClr>
                <a:schemeClr val="tx1"/>
              </a:buClr>
              <a:buSzPct val="100000"/>
              <a:buFont typeface="+mj-lt"/>
              <a:buAutoNum type="arabicPeriod"/>
            </a:pPr>
            <a:r>
              <a:rPr lang="en-GB" b="1" dirty="0"/>
              <a:t>Be able to turn at 45deg and 50 knots for a long time. </a:t>
            </a:r>
            <a:r>
              <a:rPr lang="en-GB" dirty="0"/>
              <a:t>Natural tendency to decrease bank.</a:t>
            </a:r>
          </a:p>
          <a:p>
            <a:pPr marL="566928" indent="-457200">
              <a:buClr>
                <a:schemeClr val="tx1"/>
              </a:buClr>
              <a:buSzPct val="100000"/>
              <a:buFont typeface="+mj-lt"/>
              <a:buAutoNum type="arabicPeriod"/>
            </a:pPr>
            <a:r>
              <a:rPr lang="en-GB" dirty="0"/>
              <a:t>Be proficient at turning left and right.</a:t>
            </a:r>
            <a:endParaRPr lang="en-GB" b="1" dirty="0"/>
          </a:p>
          <a:p>
            <a:pPr marL="566928" indent="-457200">
              <a:buClr>
                <a:schemeClr val="tx1"/>
              </a:buClr>
              <a:buSzPct val="100000"/>
              <a:buFont typeface="+mj-lt"/>
              <a:buAutoNum type="arabicPeriod"/>
            </a:pPr>
            <a:r>
              <a:rPr lang="en-GB" dirty="0"/>
              <a:t>Always have the glider in trim.</a:t>
            </a:r>
          </a:p>
          <a:p>
            <a:pPr marL="566928" indent="-457200">
              <a:buClr>
                <a:schemeClr val="tx1"/>
              </a:buClr>
              <a:buSzPct val="100000"/>
              <a:buFont typeface="+mj-lt"/>
              <a:buAutoNum type="arabicPeriod"/>
            </a:pPr>
            <a:r>
              <a:rPr lang="en-GB" dirty="0"/>
              <a:t>Don’t constantly move the stick. The glider won’t respond that fast and you’ll lose the shape and “feel” of the thermal. Can happen when stressed. You should be able to thermal “hands-off” in some gliders.</a:t>
            </a:r>
          </a:p>
          <a:p>
            <a:pPr marL="566928" indent="-457200">
              <a:buClr>
                <a:schemeClr val="tx1"/>
              </a:buClr>
              <a:buSzPct val="100000"/>
              <a:buFont typeface="+mj-lt"/>
              <a:buAutoNum type="arabicPeriod"/>
            </a:pPr>
            <a:r>
              <a:rPr lang="en-GB" dirty="0"/>
              <a:t>Hold the stick high up (on the grip).</a:t>
            </a:r>
          </a:p>
          <a:p>
            <a:pPr marL="566928" indent="-457200">
              <a:buClr>
                <a:schemeClr val="tx1"/>
              </a:buClr>
              <a:buSzPct val="100000"/>
              <a:buFont typeface="+mj-lt"/>
              <a:buAutoNum type="arabicPeriod"/>
            </a:pPr>
            <a:r>
              <a:rPr lang="en-GB" dirty="0"/>
              <a:t>Oh…and keep a very good look-out (audio).</a:t>
            </a:r>
          </a:p>
        </p:txBody>
      </p:sp>
      <p:sp>
        <p:nvSpPr>
          <p:cNvPr id="3" name="TextBox 2">
            <a:extLst>
              <a:ext uri="{FF2B5EF4-FFF2-40B4-BE49-F238E27FC236}">
                <a16:creationId xmlns:a16="http://schemas.microsoft.com/office/drawing/2014/main" id="{C288578A-8196-40AE-0333-46970B492CD1}"/>
              </a:ext>
            </a:extLst>
          </p:cNvPr>
          <p:cNvSpPr txBox="1"/>
          <p:nvPr/>
        </p:nvSpPr>
        <p:spPr>
          <a:xfrm>
            <a:off x="1547664" y="1596368"/>
            <a:ext cx="5832648" cy="523220"/>
          </a:xfrm>
          <a:prstGeom prst="rect">
            <a:avLst/>
          </a:prstGeom>
          <a:noFill/>
        </p:spPr>
        <p:txBody>
          <a:bodyPr wrap="square" rtlCol="0">
            <a:spAutoFit/>
          </a:bodyPr>
          <a:lstStyle/>
          <a:p>
            <a:pPr algn="ctr"/>
            <a:r>
              <a:rPr lang="en-GB" sz="2800" b="1" dirty="0"/>
              <a:t>OBSERVATIONS &amp; HINTS (4)</a:t>
            </a:r>
          </a:p>
        </p:txBody>
      </p:sp>
    </p:spTree>
    <p:extLst>
      <p:ext uri="{BB962C8B-B14F-4D97-AF65-F5344CB8AC3E}">
        <p14:creationId xmlns:p14="http://schemas.microsoft.com/office/powerpoint/2010/main" val="3456085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2172294" cy="10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a:extLst>
              <a:ext uri="{FF2B5EF4-FFF2-40B4-BE49-F238E27FC236}">
                <a16:creationId xmlns:a16="http://schemas.microsoft.com/office/drawing/2014/main" id="{98680E1D-7CAF-DF80-824D-0A2A495A85C1}"/>
              </a:ext>
            </a:extLst>
          </p:cNvPr>
          <p:cNvSpPr>
            <a:spLocks noGrp="1"/>
          </p:cNvSpPr>
          <p:nvPr>
            <p:ph idx="1"/>
          </p:nvPr>
        </p:nvSpPr>
        <p:spPr>
          <a:xfrm>
            <a:off x="457200" y="2420888"/>
            <a:ext cx="8229600" cy="4176464"/>
          </a:xfrm>
        </p:spPr>
        <p:txBody>
          <a:bodyPr>
            <a:normAutofit/>
          </a:bodyPr>
          <a:lstStyle/>
          <a:p>
            <a:pPr marL="566928" indent="-457200">
              <a:buClr>
                <a:schemeClr val="tx1"/>
              </a:buClr>
              <a:buSzPct val="100000"/>
              <a:buFont typeface="+mj-lt"/>
              <a:buAutoNum type="arabicPeriod"/>
            </a:pPr>
            <a:r>
              <a:rPr lang="en-GB" dirty="0"/>
              <a:t>Develop soaring “stamina”. Mental workload is high and even a short flight can be tiring at first. </a:t>
            </a:r>
          </a:p>
          <a:p>
            <a:pPr marL="566928" indent="-457200">
              <a:buClr>
                <a:schemeClr val="tx1"/>
              </a:buClr>
              <a:buSzPct val="100000"/>
              <a:buFont typeface="+mj-lt"/>
              <a:buAutoNum type="arabicPeriod"/>
            </a:pPr>
            <a:r>
              <a:rPr lang="en-GB" dirty="0"/>
              <a:t>Sort out cockpit comfort</a:t>
            </a:r>
          </a:p>
          <a:p>
            <a:pPr marL="566928" indent="-457200">
              <a:buClr>
                <a:schemeClr val="tx1"/>
              </a:buClr>
              <a:buSzPct val="100000"/>
              <a:buFont typeface="+mj-lt"/>
              <a:buAutoNum type="arabicPeriod"/>
            </a:pPr>
            <a:r>
              <a:rPr lang="en-GB" dirty="0"/>
              <a:t>Sunglasses, sun cream, hat, etc., etc.,</a:t>
            </a:r>
          </a:p>
          <a:p>
            <a:pPr marL="566928" indent="-457200">
              <a:buClr>
                <a:schemeClr val="tx1"/>
              </a:buClr>
              <a:buSzPct val="100000"/>
              <a:buFont typeface="+mj-lt"/>
              <a:buAutoNum type="arabicPeriod"/>
            </a:pPr>
            <a:r>
              <a:rPr lang="en-GB" dirty="0"/>
              <a:t>Drink water and have a pee system worked out. </a:t>
            </a:r>
          </a:p>
          <a:p>
            <a:pPr marL="566928" indent="-457200">
              <a:buClr>
                <a:schemeClr val="tx1"/>
              </a:buClr>
              <a:buSzPct val="100000"/>
              <a:buFont typeface="+mj-lt"/>
              <a:buAutoNum type="arabicPeriod"/>
            </a:pPr>
            <a:r>
              <a:rPr lang="en-GB" dirty="0"/>
              <a:t>Eat stuff.</a:t>
            </a:r>
          </a:p>
          <a:p>
            <a:pPr marL="566928" indent="-457200">
              <a:buClr>
                <a:schemeClr val="tx1"/>
              </a:buClr>
              <a:buSzPct val="100000"/>
              <a:buFont typeface="+mj-lt"/>
              <a:buAutoNum type="arabicPeriod"/>
            </a:pPr>
            <a:r>
              <a:rPr lang="en-GB" dirty="0"/>
              <a:t>Read G Dale’s books or similar (Kawa..)</a:t>
            </a:r>
          </a:p>
        </p:txBody>
      </p:sp>
      <p:sp>
        <p:nvSpPr>
          <p:cNvPr id="3" name="TextBox 2">
            <a:extLst>
              <a:ext uri="{FF2B5EF4-FFF2-40B4-BE49-F238E27FC236}">
                <a16:creationId xmlns:a16="http://schemas.microsoft.com/office/drawing/2014/main" id="{C288578A-8196-40AE-0333-46970B492CD1}"/>
              </a:ext>
            </a:extLst>
          </p:cNvPr>
          <p:cNvSpPr txBox="1"/>
          <p:nvPr/>
        </p:nvSpPr>
        <p:spPr>
          <a:xfrm>
            <a:off x="1547664" y="1596368"/>
            <a:ext cx="5832648" cy="523220"/>
          </a:xfrm>
          <a:prstGeom prst="rect">
            <a:avLst/>
          </a:prstGeom>
          <a:noFill/>
        </p:spPr>
        <p:txBody>
          <a:bodyPr wrap="square" rtlCol="0">
            <a:spAutoFit/>
          </a:bodyPr>
          <a:lstStyle/>
          <a:p>
            <a:pPr algn="ctr"/>
            <a:r>
              <a:rPr lang="en-GB" sz="2800" b="1" dirty="0"/>
              <a:t>OBSERVATIONS &amp; HINTS (5)</a:t>
            </a:r>
          </a:p>
        </p:txBody>
      </p:sp>
    </p:spTree>
    <p:extLst>
      <p:ext uri="{BB962C8B-B14F-4D97-AF65-F5344CB8AC3E}">
        <p14:creationId xmlns:p14="http://schemas.microsoft.com/office/powerpoint/2010/main" val="882036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2172294" cy="10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6073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533</Words>
  <Application>Microsoft Office PowerPoint</Application>
  <PresentationFormat>On-screen Show (4:3)</PresentationFormat>
  <Paragraphs>46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 You and Oudie</dc:title>
  <dc:creator>Phil</dc:creator>
  <cp:lastModifiedBy>Santiago Cervantes</cp:lastModifiedBy>
  <cp:revision>515</cp:revision>
  <cp:lastPrinted>2020-12-17T12:42:16Z</cp:lastPrinted>
  <dcterms:created xsi:type="dcterms:W3CDTF">2018-11-12T18:28:11Z</dcterms:created>
  <dcterms:modified xsi:type="dcterms:W3CDTF">2023-02-02T11:20:37Z</dcterms:modified>
</cp:coreProperties>
</file>